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68" r:id="rId5"/>
    <p:sldId id="290" r:id="rId6"/>
    <p:sldId id="291" r:id="rId7"/>
    <p:sldId id="292" r:id="rId8"/>
    <p:sldId id="293" r:id="rId9"/>
    <p:sldId id="294" r:id="rId10"/>
    <p:sldId id="295" r:id="rId11"/>
    <p:sldId id="296" r:id="rId12"/>
    <p:sldId id="297" r:id="rId13"/>
    <p:sldId id="298" r:id="rId14"/>
    <p:sldId id="299" r:id="rId15"/>
    <p:sldId id="301" r:id="rId16"/>
    <p:sldId id="26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43" userDrawn="1">
          <p15:clr>
            <a:srgbClr val="A4A3A4"/>
          </p15:clr>
        </p15:guide>
        <p15:guide id="2" pos="846" userDrawn="1">
          <p15:clr>
            <a:srgbClr val="A4A3A4"/>
          </p15:clr>
        </p15:guide>
        <p15:guide id="3" orient="horz" pos="640" userDrawn="1">
          <p15:clr>
            <a:srgbClr val="A4A3A4"/>
          </p15:clr>
        </p15:guide>
        <p15:guide id="4" orient="horz" pos="845" userDrawn="1">
          <p15:clr>
            <a:srgbClr val="A4A3A4"/>
          </p15:clr>
        </p15:guide>
        <p15:guide id="5" pos="68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3C2C"/>
    <a:srgbClr val="333333"/>
    <a:srgbClr val="2B2B2B"/>
    <a:srgbClr val="07231A"/>
    <a:srgbClr val="6BB198"/>
    <a:srgbClr val="082A1F"/>
    <a:srgbClr val="55B799"/>
    <a:srgbClr val="3E9479"/>
    <a:srgbClr val="6FAFA3"/>
    <a:srgbClr val="247A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9" autoAdjust="0"/>
    <p:restoredTop sz="50844" autoAdjust="0"/>
  </p:normalViewPr>
  <p:slideViewPr>
    <p:cSldViewPr snapToGrid="0" snapToObjects="1" showGuides="1">
      <p:cViewPr varScale="1">
        <p:scale>
          <a:sx n="39" d="100"/>
          <a:sy n="39" d="100"/>
        </p:scale>
        <p:origin x="1520" y="28"/>
      </p:cViewPr>
      <p:guideLst>
        <p:guide orient="horz" pos="3543"/>
        <p:guide pos="846"/>
        <p:guide orient="horz" pos="640"/>
        <p:guide orient="horz" pos="845"/>
        <p:guide pos="683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30688C-DC23-764A-A331-5C9BE73418C2}"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53CBAB-2A1D-A84D-9446-8F41BCE0DF04}" type="slidenum">
              <a:rPr lang="en-GB" smtClean="0"/>
              <a:t>‹#›</a:t>
            </a:fld>
            <a:endParaRPr lang="en-GB"/>
          </a:p>
        </p:txBody>
      </p:sp>
    </p:spTree>
    <p:extLst>
      <p:ext uri="{BB962C8B-B14F-4D97-AF65-F5344CB8AC3E}">
        <p14:creationId xmlns:p14="http://schemas.microsoft.com/office/powerpoint/2010/main" val="3288553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53CBAB-2A1D-A84D-9446-8F41BCE0DF04}" type="slidenum">
              <a:rPr lang="en-GB" smtClean="0"/>
              <a:t>1</a:t>
            </a:fld>
            <a:endParaRPr lang="en-GB"/>
          </a:p>
        </p:txBody>
      </p:sp>
    </p:spTree>
    <p:extLst>
      <p:ext uri="{BB962C8B-B14F-4D97-AF65-F5344CB8AC3E}">
        <p14:creationId xmlns:p14="http://schemas.microsoft.com/office/powerpoint/2010/main" val="886955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 examine how economies can be provisioned sustainably in the face of ecological constraints while maintaining full employment and price stability. We show that the prevailing macroeconomic frameworks misdiagnose both the nature of inflation and the constraints facing currency-issuing governments, leading to policy responses that rely on unemployment, suppressed demand, and underinvestment in social and environmental priorities.
Drawing on insights from Modern Monetary Theory (MMT), we reframe sustainability as a problem of real resource allocation and institutional design rather than financial affordability. Against this backdrop, we advance the Job Guarantee as a principal component of an alternative macroeconomic policy framework, one that replaces unemployment with a buffer stock of employed </a:t>
            </a:r>
            <a:r>
              <a:rPr lang="en-US" sz="1200" dirty="0" err="1"/>
              <a:t>labour</a:t>
            </a:r>
            <a:r>
              <a:rPr lang="en-US" sz="1200" dirty="0"/>
              <a:t>, anchors nominal values more effectively, and supports ecological transition without sacrificing social inclusion.</a:t>
            </a:r>
            <a:endParaRPr lang="en-GB" sz="1200" dirty="0"/>
          </a:p>
          <a:p>
            <a:endParaRPr lang="en-GB" dirty="0"/>
          </a:p>
        </p:txBody>
      </p:sp>
      <p:sp>
        <p:nvSpPr>
          <p:cNvPr id="4" name="Slide Number Placeholder 3"/>
          <p:cNvSpPr>
            <a:spLocks noGrp="1"/>
          </p:cNvSpPr>
          <p:nvPr>
            <p:ph type="sldNum" sz="quarter" idx="5"/>
          </p:nvPr>
        </p:nvSpPr>
        <p:spPr/>
        <p:txBody>
          <a:bodyPr/>
          <a:lstStyle/>
          <a:p>
            <a:fld id="{3B53CBAB-2A1D-A84D-9446-8F41BCE0DF04}" type="slidenum">
              <a:rPr lang="en-GB" smtClean="0"/>
              <a:t>2</a:t>
            </a:fld>
            <a:endParaRPr lang="en-GB"/>
          </a:p>
        </p:txBody>
      </p:sp>
    </p:spTree>
    <p:extLst>
      <p:ext uri="{BB962C8B-B14F-4D97-AF65-F5344CB8AC3E}">
        <p14:creationId xmlns:p14="http://schemas.microsoft.com/office/powerpoint/2010/main" val="3945201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888888"/>
                </a:solidFill>
              </a:rPr>
              <a:t>We reject the ahistorical narrative that money arose as a cost-saving development of barter. We support an alternative approach supported by real-world historical and anthropological evidence. Begin with the ontology of money — what money is. Innes (1913, 1914) presents the credit theory of money and shows how the nature of money springs from credit and debt relationships. According to the State Theory of Money (Knapp 1924), the state decides the unit of account and what counts as payment of debts to authority. The monetary system can be </a:t>
            </a:r>
            <a:r>
              <a:rPr lang="en-US" sz="1200" i="0" dirty="0" err="1">
                <a:solidFill>
                  <a:srgbClr val="888888"/>
                </a:solidFill>
              </a:rPr>
              <a:t>conceptualised</a:t>
            </a:r>
            <a:r>
              <a:rPr lang="en-US" sz="1200" i="0" dirty="0">
                <a:solidFill>
                  <a:srgbClr val="888888"/>
                </a:solidFill>
              </a:rPr>
              <a:t> as a ledger of debits and credits.</a:t>
            </a:r>
            <a:endParaRPr lang="en-GB" sz="1200" i="0" dirty="0">
              <a:solidFill>
                <a:srgbClr val="888888"/>
              </a:solidFill>
            </a:endParaRPr>
          </a:p>
          <a:p>
            <a:endParaRPr lang="en-GB" dirty="0"/>
          </a:p>
        </p:txBody>
      </p:sp>
      <p:sp>
        <p:nvSpPr>
          <p:cNvPr id="4" name="Slide Number Placeholder 3"/>
          <p:cNvSpPr>
            <a:spLocks noGrp="1"/>
          </p:cNvSpPr>
          <p:nvPr>
            <p:ph type="sldNum" sz="quarter" idx="5"/>
          </p:nvPr>
        </p:nvSpPr>
        <p:spPr/>
        <p:txBody>
          <a:bodyPr/>
          <a:lstStyle/>
          <a:p>
            <a:fld id="{3B53CBAB-2A1D-A84D-9446-8F41BCE0DF04}" type="slidenum">
              <a:rPr lang="en-GB" smtClean="0"/>
              <a:t>3</a:t>
            </a:fld>
            <a:endParaRPr lang="en-GB"/>
          </a:p>
        </p:txBody>
      </p:sp>
    </p:spTree>
    <p:extLst>
      <p:ext uri="{BB962C8B-B14F-4D97-AF65-F5344CB8AC3E}">
        <p14:creationId xmlns:p14="http://schemas.microsoft.com/office/powerpoint/2010/main" val="4130695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888888"/>
                </a:solidFill>
              </a:rPr>
              <a:t>Sequence in the MMT money story — society is </a:t>
            </a:r>
            <a:r>
              <a:rPr lang="en-US" sz="1200" i="0" dirty="0" err="1">
                <a:solidFill>
                  <a:srgbClr val="888888"/>
                </a:solidFill>
              </a:rPr>
              <a:t>monetised</a:t>
            </a:r>
            <a:r>
              <a:rPr lang="en-US" sz="1200" i="0" dirty="0">
                <a:solidFill>
                  <a:srgbClr val="888888"/>
                </a:solidFill>
              </a:rPr>
              <a:t> by a state desiring to provision itself by transferring resources from the private sector to itself (Mosler 2020; Armstrong 2024). The purpose of taxation is to allow the state to provision itself, not to raise revenue. Government first levies a tax liability and determines the means to satisfy it (USD, GBP, JPY). The tax obligation creates willing private sellers needing state currency. The state always spends by issuing new money. Government deficit spending provides the money the non-government sector wishes to save.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888888"/>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888888"/>
                </a:solidFill>
              </a:rPr>
              <a:t>Mosler's Soft Currency Economics (1993) set out the operational reality of the monetary system. MMT stresses sequence: society is </a:t>
            </a:r>
            <a:r>
              <a:rPr lang="en-US" sz="1200" i="0" dirty="0" err="1">
                <a:solidFill>
                  <a:srgbClr val="888888"/>
                </a:solidFill>
              </a:rPr>
              <a:t>monetised</a:t>
            </a:r>
            <a:r>
              <a:rPr lang="en-US" sz="1200" i="0" dirty="0">
                <a:solidFill>
                  <a:srgbClr val="888888"/>
                </a:solidFill>
              </a:rPr>
              <a:t> by a state seeking to provision itself. Tax obligations create willing private sellers needing state currency. The state spends by issuing new money. State money held by the non-government sector is a tax credit until used to pay taxes; bonds are an interest-bearing alternative.</a:t>
            </a:r>
            <a:endParaRPr lang="en-GB" sz="1200" i="0" dirty="0">
              <a:solidFill>
                <a:srgbClr val="888888"/>
              </a:solidFill>
            </a:endParaRPr>
          </a:p>
          <a:p>
            <a:endParaRPr lang="en-GB" dirty="0"/>
          </a:p>
        </p:txBody>
      </p:sp>
      <p:sp>
        <p:nvSpPr>
          <p:cNvPr id="4" name="Slide Number Placeholder 3"/>
          <p:cNvSpPr>
            <a:spLocks noGrp="1"/>
          </p:cNvSpPr>
          <p:nvPr>
            <p:ph type="sldNum" sz="quarter" idx="5"/>
          </p:nvPr>
        </p:nvSpPr>
        <p:spPr/>
        <p:txBody>
          <a:bodyPr/>
          <a:lstStyle/>
          <a:p>
            <a:fld id="{3B53CBAB-2A1D-A84D-9446-8F41BCE0DF04}" type="slidenum">
              <a:rPr lang="en-GB" smtClean="0"/>
              <a:t>4</a:t>
            </a:fld>
            <a:endParaRPr lang="en-GB"/>
          </a:p>
        </p:txBody>
      </p:sp>
    </p:spTree>
    <p:extLst>
      <p:ext uri="{BB962C8B-B14F-4D97-AF65-F5344CB8AC3E}">
        <p14:creationId xmlns:p14="http://schemas.microsoft.com/office/powerpoint/2010/main" val="1522005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888888"/>
                </a:solidFill>
              </a:rPr>
              <a:t>A highly damaging misunderstanding of constraints follows from the failure to distinguish between the state as monopoly-issuer of the currency and non-government users of it. Almost all economists and politicians accept a non-applicable analogy and believe government faces financial constraints 'just like a household'. They implicitly accept the logic of the Government Budget Constraint (Mitchell 2009). In reality there is no valid analogy. From the issuer's point of view money is not scarce, it is a boundless public resource (Ferguson 2018). Keynes: 'Anything we can actually do we can afford'. Kelton: 'Finding the money is the easy part'. States are constrained by real resource availability and environmental limits.</a:t>
            </a:r>
            <a:endParaRPr lang="en-GB" sz="1200" i="0" dirty="0">
              <a:solidFill>
                <a:srgbClr val="888888"/>
              </a:solidFill>
            </a:endParaRPr>
          </a:p>
          <a:p>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888888"/>
                </a:solidFill>
              </a:rPr>
              <a:t>Politicians and most economists accept the household analogy and the Government Budget Constraint, treating the state as if it were a currency user. In reality, taxation funds nothing for the issuer; it imposes liabilities denominated in the currency. For the issuer, money is a boundless public resource. Kelton: 'Finding the money is the easy part.' States are constrained by real resources and environmental limits.</a:t>
            </a:r>
            <a:endParaRPr lang="en-GB" sz="1200" i="0" dirty="0">
              <a:solidFill>
                <a:srgbClr val="888888"/>
              </a:solidFill>
            </a:endParaRPr>
          </a:p>
          <a:p>
            <a:endParaRPr lang="en-GB" dirty="0"/>
          </a:p>
        </p:txBody>
      </p:sp>
      <p:sp>
        <p:nvSpPr>
          <p:cNvPr id="4" name="Slide Number Placeholder 3"/>
          <p:cNvSpPr>
            <a:spLocks noGrp="1"/>
          </p:cNvSpPr>
          <p:nvPr>
            <p:ph type="sldNum" sz="quarter" idx="5"/>
          </p:nvPr>
        </p:nvSpPr>
        <p:spPr/>
        <p:txBody>
          <a:bodyPr/>
          <a:lstStyle/>
          <a:p>
            <a:fld id="{3B53CBAB-2A1D-A84D-9446-8F41BCE0DF04}" type="slidenum">
              <a:rPr lang="en-GB" smtClean="0"/>
              <a:t>5</a:t>
            </a:fld>
            <a:endParaRPr lang="en-GB"/>
          </a:p>
        </p:txBody>
      </p:sp>
    </p:spTree>
    <p:extLst>
      <p:ext uri="{BB962C8B-B14F-4D97-AF65-F5344CB8AC3E}">
        <p14:creationId xmlns:p14="http://schemas.microsoft.com/office/powerpoint/2010/main" val="3848269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37650-7AAE-B949-BD07-EFEB6C2BDF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322F976-2F6B-4047-80FC-D431136CB1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4949B59-6B50-0743-AEAA-0D854DAE55B3}"/>
              </a:ext>
            </a:extLst>
          </p:cNvPr>
          <p:cNvSpPr>
            <a:spLocks noGrp="1"/>
          </p:cNvSpPr>
          <p:nvPr>
            <p:ph type="dt" sz="half" idx="10"/>
          </p:nvPr>
        </p:nvSpPr>
        <p:spPr/>
        <p:txBody>
          <a:bodyPr/>
          <a:lstStyle/>
          <a:p>
            <a:fld id="{4FB8DE30-B406-4242-B1A7-25595669132B}" type="datetimeFigureOut">
              <a:rPr lang="en-GB" smtClean="0"/>
              <a:t>17/09/2026</a:t>
            </a:fld>
            <a:endParaRPr lang="en-GB"/>
          </a:p>
        </p:txBody>
      </p:sp>
      <p:sp>
        <p:nvSpPr>
          <p:cNvPr id="5" name="Footer Placeholder 4">
            <a:extLst>
              <a:ext uri="{FF2B5EF4-FFF2-40B4-BE49-F238E27FC236}">
                <a16:creationId xmlns:a16="http://schemas.microsoft.com/office/drawing/2014/main" id="{4A1A87A1-27C1-2A45-A3BD-AD237BF88B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0DB0E7-80D4-B544-BB71-309F0F0C19E1}"/>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2530169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48DB7-B1E4-2642-8CC9-5204701173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6103B8-FF9E-F24F-8F80-9B94D37719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2A3DFA-7DBB-F74A-9AFA-2EE9CA9BEDEE}"/>
              </a:ext>
            </a:extLst>
          </p:cNvPr>
          <p:cNvSpPr>
            <a:spLocks noGrp="1"/>
          </p:cNvSpPr>
          <p:nvPr>
            <p:ph type="dt" sz="half" idx="10"/>
          </p:nvPr>
        </p:nvSpPr>
        <p:spPr/>
        <p:txBody>
          <a:bodyPr/>
          <a:lstStyle/>
          <a:p>
            <a:fld id="{4FB8DE30-B406-4242-B1A7-25595669132B}" type="datetimeFigureOut">
              <a:rPr lang="en-GB" smtClean="0"/>
              <a:t>17/09/2026</a:t>
            </a:fld>
            <a:endParaRPr lang="en-GB"/>
          </a:p>
        </p:txBody>
      </p:sp>
      <p:sp>
        <p:nvSpPr>
          <p:cNvPr id="5" name="Footer Placeholder 4">
            <a:extLst>
              <a:ext uri="{FF2B5EF4-FFF2-40B4-BE49-F238E27FC236}">
                <a16:creationId xmlns:a16="http://schemas.microsoft.com/office/drawing/2014/main" id="{F57174BC-D5DB-E140-86F4-B74AF6C3E5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77FCEA-282D-C246-846D-E5E8D87296DF}"/>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3262365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38C97-1139-6C46-B0F1-2DE0AFD9D4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412FC01-355F-1D42-9E46-FDCCA995EB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461688-17E5-2649-9CA3-AA0932F28F13}"/>
              </a:ext>
            </a:extLst>
          </p:cNvPr>
          <p:cNvSpPr>
            <a:spLocks noGrp="1"/>
          </p:cNvSpPr>
          <p:nvPr>
            <p:ph type="dt" sz="half" idx="10"/>
          </p:nvPr>
        </p:nvSpPr>
        <p:spPr/>
        <p:txBody>
          <a:bodyPr/>
          <a:lstStyle/>
          <a:p>
            <a:fld id="{4FB8DE30-B406-4242-B1A7-25595669132B}" type="datetimeFigureOut">
              <a:rPr lang="en-GB" smtClean="0"/>
              <a:t>17/09/2026</a:t>
            </a:fld>
            <a:endParaRPr lang="en-GB"/>
          </a:p>
        </p:txBody>
      </p:sp>
      <p:sp>
        <p:nvSpPr>
          <p:cNvPr id="5" name="Footer Placeholder 4">
            <a:extLst>
              <a:ext uri="{FF2B5EF4-FFF2-40B4-BE49-F238E27FC236}">
                <a16:creationId xmlns:a16="http://schemas.microsoft.com/office/drawing/2014/main" id="{60EE8978-0314-EE4B-80F6-58660882FF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792015-F46E-0D44-A35E-222FE6E201BE}"/>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3631778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D249A-6377-A14A-A86F-C45115E35D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D1E52FD-4E12-5846-8449-1A1ACA3250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C16E002-E6FA-9A4D-A700-9105DC4FC2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3FC497-2B67-354A-A236-D01B1163CE6F}"/>
              </a:ext>
            </a:extLst>
          </p:cNvPr>
          <p:cNvSpPr>
            <a:spLocks noGrp="1"/>
          </p:cNvSpPr>
          <p:nvPr>
            <p:ph type="dt" sz="half" idx="10"/>
          </p:nvPr>
        </p:nvSpPr>
        <p:spPr/>
        <p:txBody>
          <a:bodyPr/>
          <a:lstStyle/>
          <a:p>
            <a:fld id="{4FB8DE30-B406-4242-B1A7-25595669132B}" type="datetimeFigureOut">
              <a:rPr lang="en-GB" smtClean="0"/>
              <a:t>17/09/2026</a:t>
            </a:fld>
            <a:endParaRPr lang="en-GB"/>
          </a:p>
        </p:txBody>
      </p:sp>
      <p:sp>
        <p:nvSpPr>
          <p:cNvPr id="6" name="Footer Placeholder 5">
            <a:extLst>
              <a:ext uri="{FF2B5EF4-FFF2-40B4-BE49-F238E27FC236}">
                <a16:creationId xmlns:a16="http://schemas.microsoft.com/office/drawing/2014/main" id="{A51991E6-F933-EF44-A7C3-B07E8DF570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7FFD91-9D0D-2743-96AD-C9F428C9F191}"/>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2832669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C72D7-7AC9-854A-A51F-2A3BFCD8A51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41A9BB0-A3BC-9140-910E-8566CCF0BA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3C8E76-9AAD-4842-A05B-226951C893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8C57151-70D7-A047-8FBC-D4C6111C0D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620BB8-13C7-F148-9DBC-548C54BDC3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758783D-BB81-5B4B-8970-E7A1D68774CF}"/>
              </a:ext>
            </a:extLst>
          </p:cNvPr>
          <p:cNvSpPr>
            <a:spLocks noGrp="1"/>
          </p:cNvSpPr>
          <p:nvPr>
            <p:ph type="dt" sz="half" idx="10"/>
          </p:nvPr>
        </p:nvSpPr>
        <p:spPr/>
        <p:txBody>
          <a:bodyPr/>
          <a:lstStyle/>
          <a:p>
            <a:fld id="{4FB8DE30-B406-4242-B1A7-25595669132B}" type="datetimeFigureOut">
              <a:rPr lang="en-GB" smtClean="0"/>
              <a:t>17/09/2026</a:t>
            </a:fld>
            <a:endParaRPr lang="en-GB"/>
          </a:p>
        </p:txBody>
      </p:sp>
      <p:sp>
        <p:nvSpPr>
          <p:cNvPr id="8" name="Footer Placeholder 7">
            <a:extLst>
              <a:ext uri="{FF2B5EF4-FFF2-40B4-BE49-F238E27FC236}">
                <a16:creationId xmlns:a16="http://schemas.microsoft.com/office/drawing/2014/main" id="{A47D46F2-466D-4940-93D3-E75651B8C33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AD4D6BA-B002-004B-95F4-8DCB498F5BD0}"/>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2225473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5A7A9-58C4-8F45-9BC9-897AFC72DBC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852A836-4B53-2F46-BB5D-68E3757658D4}"/>
              </a:ext>
            </a:extLst>
          </p:cNvPr>
          <p:cNvSpPr>
            <a:spLocks noGrp="1"/>
          </p:cNvSpPr>
          <p:nvPr>
            <p:ph type="dt" sz="half" idx="10"/>
          </p:nvPr>
        </p:nvSpPr>
        <p:spPr/>
        <p:txBody>
          <a:bodyPr/>
          <a:lstStyle/>
          <a:p>
            <a:fld id="{4FB8DE30-B406-4242-B1A7-25595669132B}" type="datetimeFigureOut">
              <a:rPr lang="en-GB" smtClean="0"/>
              <a:t>17/09/2026</a:t>
            </a:fld>
            <a:endParaRPr lang="en-GB"/>
          </a:p>
        </p:txBody>
      </p:sp>
      <p:sp>
        <p:nvSpPr>
          <p:cNvPr id="4" name="Footer Placeholder 3">
            <a:extLst>
              <a:ext uri="{FF2B5EF4-FFF2-40B4-BE49-F238E27FC236}">
                <a16:creationId xmlns:a16="http://schemas.microsoft.com/office/drawing/2014/main" id="{DBDF5D28-F4F1-B946-9496-8837EBBB67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D1C444D-727B-8841-8AE9-DE4F681D6677}"/>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3540885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507BC1-0EA4-2846-ACA4-75EB7214722C}"/>
              </a:ext>
            </a:extLst>
          </p:cNvPr>
          <p:cNvSpPr>
            <a:spLocks noGrp="1"/>
          </p:cNvSpPr>
          <p:nvPr>
            <p:ph type="dt" sz="half" idx="10"/>
          </p:nvPr>
        </p:nvSpPr>
        <p:spPr/>
        <p:txBody>
          <a:bodyPr/>
          <a:lstStyle/>
          <a:p>
            <a:fld id="{4FB8DE30-B406-4242-B1A7-25595669132B}" type="datetimeFigureOut">
              <a:rPr lang="en-GB" smtClean="0"/>
              <a:t>17/09/2026</a:t>
            </a:fld>
            <a:endParaRPr lang="en-GB"/>
          </a:p>
        </p:txBody>
      </p:sp>
      <p:sp>
        <p:nvSpPr>
          <p:cNvPr id="3" name="Footer Placeholder 2">
            <a:extLst>
              <a:ext uri="{FF2B5EF4-FFF2-40B4-BE49-F238E27FC236}">
                <a16:creationId xmlns:a16="http://schemas.microsoft.com/office/drawing/2014/main" id="{A7D8A069-F81E-4144-A543-8C0B79E344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871275-7BCE-1344-90D1-0413FFFBC7DF}"/>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1204231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5F798-A2E5-C543-8A2A-023684730E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50E34FF-4557-AB4F-B2E0-A08987B13F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3381DF-B778-F748-8863-396608946C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3CC04B-E938-B74C-800F-C306D1B7203F}"/>
              </a:ext>
            </a:extLst>
          </p:cNvPr>
          <p:cNvSpPr>
            <a:spLocks noGrp="1"/>
          </p:cNvSpPr>
          <p:nvPr>
            <p:ph type="dt" sz="half" idx="10"/>
          </p:nvPr>
        </p:nvSpPr>
        <p:spPr/>
        <p:txBody>
          <a:bodyPr/>
          <a:lstStyle/>
          <a:p>
            <a:fld id="{4FB8DE30-B406-4242-B1A7-25595669132B}" type="datetimeFigureOut">
              <a:rPr lang="en-GB" smtClean="0"/>
              <a:t>17/09/2026</a:t>
            </a:fld>
            <a:endParaRPr lang="en-GB"/>
          </a:p>
        </p:txBody>
      </p:sp>
      <p:sp>
        <p:nvSpPr>
          <p:cNvPr id="6" name="Footer Placeholder 5">
            <a:extLst>
              <a:ext uri="{FF2B5EF4-FFF2-40B4-BE49-F238E27FC236}">
                <a16:creationId xmlns:a16="http://schemas.microsoft.com/office/drawing/2014/main" id="{3458A0C3-EE37-CB49-8EC3-6234EBB830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912F0D-DEA6-AA46-815D-5294C1628734}"/>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4274684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55760-FF06-4A41-B700-418F63FC17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550C3D2-121F-264A-AD6B-F7CBA28F32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BC43053E-F506-CF4F-A617-AB49773340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23038B-137D-7248-9539-400CEF3737BF}"/>
              </a:ext>
            </a:extLst>
          </p:cNvPr>
          <p:cNvSpPr>
            <a:spLocks noGrp="1"/>
          </p:cNvSpPr>
          <p:nvPr>
            <p:ph type="dt" sz="half" idx="10"/>
          </p:nvPr>
        </p:nvSpPr>
        <p:spPr/>
        <p:txBody>
          <a:bodyPr/>
          <a:lstStyle/>
          <a:p>
            <a:fld id="{4FB8DE30-B406-4242-B1A7-25595669132B}" type="datetimeFigureOut">
              <a:rPr lang="en-GB" smtClean="0"/>
              <a:t>17/09/2026</a:t>
            </a:fld>
            <a:endParaRPr lang="en-GB"/>
          </a:p>
        </p:txBody>
      </p:sp>
      <p:sp>
        <p:nvSpPr>
          <p:cNvPr id="6" name="Footer Placeholder 5">
            <a:extLst>
              <a:ext uri="{FF2B5EF4-FFF2-40B4-BE49-F238E27FC236}">
                <a16:creationId xmlns:a16="http://schemas.microsoft.com/office/drawing/2014/main" id="{19948399-8E7C-EC4E-B2D1-EF7B18B3E8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61A4983-9E4B-AE47-A53B-5E1F09CDDEE7}"/>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4006194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94E6D-A2E8-9C41-BFFC-D391B4443F1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C743812-4E49-3146-9A37-1B51373F96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23109D-E479-194E-9F6C-C81F0DD9C442}"/>
              </a:ext>
            </a:extLst>
          </p:cNvPr>
          <p:cNvSpPr>
            <a:spLocks noGrp="1"/>
          </p:cNvSpPr>
          <p:nvPr>
            <p:ph type="dt" sz="half" idx="10"/>
          </p:nvPr>
        </p:nvSpPr>
        <p:spPr/>
        <p:txBody>
          <a:bodyPr/>
          <a:lstStyle/>
          <a:p>
            <a:fld id="{4FB8DE30-B406-4242-B1A7-25595669132B}" type="datetimeFigureOut">
              <a:rPr lang="en-GB" smtClean="0"/>
              <a:t>17/09/2026</a:t>
            </a:fld>
            <a:endParaRPr lang="en-GB"/>
          </a:p>
        </p:txBody>
      </p:sp>
      <p:sp>
        <p:nvSpPr>
          <p:cNvPr id="5" name="Footer Placeholder 4">
            <a:extLst>
              <a:ext uri="{FF2B5EF4-FFF2-40B4-BE49-F238E27FC236}">
                <a16:creationId xmlns:a16="http://schemas.microsoft.com/office/drawing/2014/main" id="{CE488A36-A3C6-AF47-9E10-DE7EF9E0B1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0243DB-E5F2-7E4A-8C37-6857EA472427}"/>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2604110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074E61-5155-094C-B8B4-D2AAFC0F901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3BCDF7D-ECF3-594A-B4E4-33AC13457F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2AFE568-B276-E842-9322-7735FBAD7740}"/>
              </a:ext>
            </a:extLst>
          </p:cNvPr>
          <p:cNvSpPr>
            <a:spLocks noGrp="1"/>
          </p:cNvSpPr>
          <p:nvPr>
            <p:ph type="dt" sz="half" idx="10"/>
          </p:nvPr>
        </p:nvSpPr>
        <p:spPr/>
        <p:txBody>
          <a:bodyPr/>
          <a:lstStyle/>
          <a:p>
            <a:fld id="{4FB8DE30-B406-4242-B1A7-25595669132B}" type="datetimeFigureOut">
              <a:rPr lang="en-GB" smtClean="0"/>
              <a:t>17/09/2026</a:t>
            </a:fld>
            <a:endParaRPr lang="en-GB"/>
          </a:p>
        </p:txBody>
      </p:sp>
      <p:sp>
        <p:nvSpPr>
          <p:cNvPr id="5" name="Footer Placeholder 4">
            <a:extLst>
              <a:ext uri="{FF2B5EF4-FFF2-40B4-BE49-F238E27FC236}">
                <a16:creationId xmlns:a16="http://schemas.microsoft.com/office/drawing/2014/main" id="{FC04DDBF-4D79-0E41-8BDF-A1CF67D823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26CCA5-BE3A-A540-BCAA-ABFC6DC00C16}"/>
              </a:ext>
            </a:extLst>
          </p:cNvPr>
          <p:cNvSpPr>
            <a:spLocks noGrp="1"/>
          </p:cNvSpPr>
          <p:nvPr>
            <p:ph type="sldNum" sz="quarter" idx="12"/>
          </p:nvPr>
        </p:nvSpPr>
        <p:spPr/>
        <p:txBody>
          <a:bodyPr/>
          <a:lstStyle/>
          <a:p>
            <a:fld id="{57F705D9-A669-224C-A347-73DF85A1D275}" type="slidenum">
              <a:rPr lang="en-GB" smtClean="0"/>
              <a:t>‹#›</a:t>
            </a:fld>
            <a:endParaRPr lang="en-GB"/>
          </a:p>
        </p:txBody>
      </p:sp>
    </p:spTree>
    <p:extLst>
      <p:ext uri="{BB962C8B-B14F-4D97-AF65-F5344CB8AC3E}">
        <p14:creationId xmlns:p14="http://schemas.microsoft.com/office/powerpoint/2010/main" val="2645211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2EC124-F21D-1248-A9B9-A54C7E7467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7BF27C3-5B62-744F-B845-3A42DC4DCF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8B8C80-2BCE-6448-B4CD-AC3B6AAD04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B8DE30-B406-4242-B1A7-25595669132B}" type="datetimeFigureOut">
              <a:rPr lang="en-GB" smtClean="0"/>
              <a:t>17/09/2026</a:t>
            </a:fld>
            <a:endParaRPr lang="en-GB"/>
          </a:p>
        </p:txBody>
      </p:sp>
      <p:sp>
        <p:nvSpPr>
          <p:cNvPr id="5" name="Footer Placeholder 4">
            <a:extLst>
              <a:ext uri="{FF2B5EF4-FFF2-40B4-BE49-F238E27FC236}">
                <a16:creationId xmlns:a16="http://schemas.microsoft.com/office/drawing/2014/main" id="{5BD23936-3D29-3940-9389-BDD705FF03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4E0F8BF-F4E1-F84F-99BD-E435CA8F5B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F705D9-A669-224C-A347-73DF85A1D275}" type="slidenum">
              <a:rPr lang="en-GB" smtClean="0"/>
              <a:t>‹#›</a:t>
            </a:fld>
            <a:endParaRPr lang="en-GB"/>
          </a:p>
        </p:txBody>
      </p:sp>
    </p:spTree>
    <p:extLst>
      <p:ext uri="{BB962C8B-B14F-4D97-AF65-F5344CB8AC3E}">
        <p14:creationId xmlns:p14="http://schemas.microsoft.com/office/powerpoint/2010/main" val="2061896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A1F"/>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130C1B1-B24C-F54E-843A-F532613BA31B}"/>
              </a:ext>
            </a:extLst>
          </p:cNvPr>
          <p:cNvSpPr txBox="1"/>
          <p:nvPr/>
        </p:nvSpPr>
        <p:spPr>
          <a:xfrm>
            <a:off x="1368116" y="1116763"/>
            <a:ext cx="6063361" cy="2697533"/>
          </a:xfrm>
          <a:prstGeom prst="rect">
            <a:avLst/>
          </a:prstGeom>
          <a:noFill/>
        </p:spPr>
        <p:txBody>
          <a:bodyPr wrap="square" rtlCol="0">
            <a:spAutoFit/>
          </a:bodyPr>
          <a:lstStyle/>
          <a:p>
            <a:pPr>
              <a:lnSpc>
                <a:spcPts val="5200"/>
              </a:lnSpc>
            </a:pPr>
            <a:r>
              <a:rPr lang="en-US" sz="3600" dirty="0">
                <a:solidFill>
                  <a:schemeClr val="bg1"/>
                </a:solidFill>
                <a:latin typeface="Segoe UI" panose="020B0502040204020203" pitchFamily="34" charset="0"/>
                <a:cs typeface="Segoe UI" panose="020B0502040204020203" pitchFamily="34" charset="0"/>
              </a:rPr>
              <a:t>Provisioning </a:t>
            </a:r>
            <a:br>
              <a:rPr lang="en-US" sz="3600" dirty="0">
                <a:solidFill>
                  <a:schemeClr val="bg1"/>
                </a:solidFill>
                <a:latin typeface="Segoe UI" panose="020B0502040204020203" pitchFamily="34" charset="0"/>
                <a:cs typeface="Segoe UI" panose="020B0502040204020203" pitchFamily="34" charset="0"/>
              </a:rPr>
            </a:br>
            <a:r>
              <a:rPr lang="en-US" sz="3600" b="1" dirty="0">
                <a:solidFill>
                  <a:srgbClr val="6BB198"/>
                </a:solidFill>
                <a:latin typeface="Segoe UI Semibold" panose="020B0702040204020203" pitchFamily="34" charset="0"/>
                <a:cs typeface="Segoe UI Semibold" panose="020B0702040204020203" pitchFamily="34" charset="0"/>
              </a:rPr>
              <a:t>Sustainably</a:t>
            </a:r>
          </a:p>
          <a:p>
            <a:pPr>
              <a:lnSpc>
                <a:spcPts val="5200"/>
              </a:lnSpc>
            </a:pPr>
            <a:r>
              <a:rPr lang="en-US" sz="3600" dirty="0">
                <a:solidFill>
                  <a:schemeClr val="bg1"/>
                </a:solidFill>
                <a:latin typeface="Segoe UI" panose="020B0502040204020203" pitchFamily="34" charset="0"/>
                <a:cs typeface="Segoe UI" panose="020B0502040204020203" pitchFamily="34" charset="0"/>
              </a:rPr>
              <a:t>The Case for a </a:t>
            </a:r>
            <a:br>
              <a:rPr lang="en-US" sz="3600" dirty="0">
                <a:solidFill>
                  <a:schemeClr val="bg1"/>
                </a:solidFill>
                <a:latin typeface="Segoe UI" panose="020B0502040204020203" pitchFamily="34" charset="0"/>
                <a:cs typeface="Segoe UI" panose="020B0502040204020203" pitchFamily="34" charset="0"/>
              </a:rPr>
            </a:br>
            <a:r>
              <a:rPr lang="en-US" sz="3600" b="1" dirty="0">
                <a:solidFill>
                  <a:srgbClr val="6BB198"/>
                </a:solidFill>
                <a:latin typeface="Segoe UI Semibold" panose="020B0702040204020203" pitchFamily="34" charset="0"/>
                <a:cs typeface="Segoe UI Semibold" panose="020B0702040204020203" pitchFamily="34" charset="0"/>
              </a:rPr>
              <a:t>Job Guarantee</a:t>
            </a:r>
          </a:p>
        </p:txBody>
      </p:sp>
      <p:cxnSp>
        <p:nvCxnSpPr>
          <p:cNvPr id="9" name="Straight Connector 8">
            <a:extLst>
              <a:ext uri="{FF2B5EF4-FFF2-40B4-BE49-F238E27FC236}">
                <a16:creationId xmlns:a16="http://schemas.microsoft.com/office/drawing/2014/main" id="{6C680113-F0A9-2344-AA83-7630A78BF79B}"/>
              </a:ext>
            </a:extLst>
          </p:cNvPr>
          <p:cNvCxnSpPr>
            <a:cxnSpLocks/>
          </p:cNvCxnSpPr>
          <p:nvPr/>
        </p:nvCxnSpPr>
        <p:spPr>
          <a:xfrm>
            <a:off x="1410450" y="1068749"/>
            <a:ext cx="5928251" cy="0"/>
          </a:xfrm>
          <a:prstGeom prst="line">
            <a:avLst/>
          </a:prstGeom>
          <a:ln w="66675">
            <a:solidFill>
              <a:srgbClr val="E8E4DB">
                <a:alpha val="0"/>
              </a:srgb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2A392E0-2853-424C-9D9D-7286ECE0ACF1}"/>
              </a:ext>
            </a:extLst>
          </p:cNvPr>
          <p:cNvCxnSpPr>
            <a:cxnSpLocks/>
          </p:cNvCxnSpPr>
          <p:nvPr/>
        </p:nvCxnSpPr>
        <p:spPr>
          <a:xfrm>
            <a:off x="1410450" y="4511754"/>
            <a:ext cx="1895783" cy="0"/>
          </a:xfrm>
          <a:prstGeom prst="line">
            <a:avLst/>
          </a:prstGeom>
          <a:ln w="25400">
            <a:solidFill>
              <a:srgbClr val="6BB198">
                <a:alpha val="50000"/>
              </a:srgb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6CA8443-4B81-3542-8E66-15206884559D}"/>
              </a:ext>
            </a:extLst>
          </p:cNvPr>
          <p:cNvSpPr txBox="1"/>
          <p:nvPr/>
        </p:nvSpPr>
        <p:spPr>
          <a:xfrm>
            <a:off x="1301801" y="5364713"/>
            <a:ext cx="1493550" cy="307777"/>
          </a:xfrm>
          <a:prstGeom prst="rect">
            <a:avLst/>
          </a:prstGeom>
          <a:noFill/>
        </p:spPr>
        <p:txBody>
          <a:bodyPr wrap="none" rtlCol="0">
            <a:spAutoFit/>
          </a:bodyPr>
          <a:lstStyle/>
          <a:p>
            <a:r>
              <a:rPr lang="en-GB" sz="1400" dirty="0" err="1">
                <a:solidFill>
                  <a:schemeClr val="bg1"/>
                </a:solidFill>
                <a:latin typeface="Segoe UI" panose="020B0502040204020203" pitchFamily="34" charset="0"/>
                <a:cs typeface="Segoe UI" panose="020B0502040204020203" pitchFamily="34" charset="0"/>
              </a:rPr>
              <a:t>EuroMemo</a:t>
            </a:r>
            <a:r>
              <a:rPr lang="en-GB" sz="1400" dirty="0">
                <a:solidFill>
                  <a:schemeClr val="bg1"/>
                </a:solidFill>
                <a:latin typeface="Segoe UI" panose="020B0502040204020203" pitchFamily="34" charset="0"/>
                <a:cs typeface="Segoe UI" panose="020B0502040204020203" pitchFamily="34" charset="0"/>
              </a:rPr>
              <a:t> 2026</a:t>
            </a:r>
          </a:p>
        </p:txBody>
      </p:sp>
      <p:sp>
        <p:nvSpPr>
          <p:cNvPr id="17" name="TextBox 16">
            <a:extLst>
              <a:ext uri="{FF2B5EF4-FFF2-40B4-BE49-F238E27FC236}">
                <a16:creationId xmlns:a16="http://schemas.microsoft.com/office/drawing/2014/main" id="{615A3B0E-889C-7B2D-7143-B47038F5A600}"/>
              </a:ext>
            </a:extLst>
          </p:cNvPr>
          <p:cNvSpPr txBox="1"/>
          <p:nvPr/>
        </p:nvSpPr>
        <p:spPr>
          <a:xfrm>
            <a:off x="1301801" y="4588396"/>
            <a:ext cx="6769814" cy="683200"/>
          </a:xfrm>
          <a:prstGeom prst="rect">
            <a:avLst/>
          </a:prstGeom>
          <a:noFill/>
        </p:spPr>
        <p:txBody>
          <a:bodyPr wrap="square" rtlCol="0">
            <a:spAutoFit/>
          </a:bodyPr>
          <a:lstStyle/>
          <a:p>
            <a:pPr algn="just">
              <a:lnSpc>
                <a:spcPts val="2400"/>
              </a:lnSpc>
            </a:pPr>
            <a:r>
              <a:rPr lang="en-GB" sz="1800" dirty="0">
                <a:solidFill>
                  <a:schemeClr val="bg1"/>
                </a:solidFill>
                <a:latin typeface="Segoe UI" panose="020B0502040204020203" pitchFamily="34" charset="0"/>
                <a:cs typeface="Segoe UI" panose="020B0502040204020203" pitchFamily="34" charset="0"/>
              </a:rPr>
              <a:t>Phil Armstrong, Torrens University, Adelaide</a:t>
            </a:r>
          </a:p>
          <a:p>
            <a:pPr algn="just">
              <a:lnSpc>
                <a:spcPts val="2400"/>
              </a:lnSpc>
            </a:pPr>
            <a:r>
              <a:rPr lang="en-GB" sz="1800" dirty="0">
                <a:solidFill>
                  <a:schemeClr val="bg1"/>
                </a:solidFill>
                <a:latin typeface="Segoe UI" panose="020B0502040204020203" pitchFamily="34" charset="0"/>
                <a:cs typeface="Segoe UI" panose="020B0502040204020203" pitchFamily="34" charset="0"/>
              </a:rPr>
              <a:t>Patricia Pino, UCL, London</a:t>
            </a:r>
          </a:p>
        </p:txBody>
      </p:sp>
      <p:pic>
        <p:nvPicPr>
          <p:cNvPr id="22" name="Picture 21">
            <a:extLst>
              <a:ext uri="{FF2B5EF4-FFF2-40B4-BE49-F238E27FC236}">
                <a16:creationId xmlns:a16="http://schemas.microsoft.com/office/drawing/2014/main" id="{BF754C01-51E5-47DD-2344-17D804A6D713}"/>
              </a:ext>
            </a:extLst>
          </p:cNvPr>
          <p:cNvPicPr>
            <a:picLocks noChangeAspect="1"/>
          </p:cNvPicPr>
          <p:nvPr/>
        </p:nvPicPr>
        <p:blipFill>
          <a:blip r:embed="rId3">
            <a:alphaModFix amt="20000"/>
          </a:blip>
          <a:stretch>
            <a:fillRect/>
          </a:stretch>
        </p:blipFill>
        <p:spPr>
          <a:xfrm>
            <a:off x="7957579" y="5111616"/>
            <a:ext cx="3059620" cy="1000415"/>
          </a:xfrm>
          <a:prstGeom prst="rect">
            <a:avLst/>
          </a:prstGeom>
        </p:spPr>
      </p:pic>
    </p:spTree>
    <p:extLst>
      <p:ext uri="{BB962C8B-B14F-4D97-AF65-F5344CB8AC3E}">
        <p14:creationId xmlns:p14="http://schemas.microsoft.com/office/powerpoint/2010/main" val="2846510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8E4D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AF4532-671A-B34C-8AB9-432FB8B46E30}"/>
              </a:ext>
            </a:extLst>
          </p:cNvPr>
          <p:cNvSpPr>
            <a:spLocks noGrp="1"/>
          </p:cNvSpPr>
          <p:nvPr>
            <p:ph type="title"/>
          </p:nvPr>
        </p:nvSpPr>
        <p:spPr>
          <a:xfrm>
            <a:off x="562688" y="689731"/>
            <a:ext cx="10515600" cy="1325563"/>
          </a:xfrm>
        </p:spPr>
        <p:txBody>
          <a:bodyPr anchor="t">
            <a:normAutofit/>
          </a:bodyPr>
          <a:lstStyle/>
          <a:p>
            <a:r>
              <a:rPr lang="en-US" sz="3200" dirty="0">
                <a:solidFill>
                  <a:srgbClr val="0C3C2C"/>
                </a:solidFill>
                <a:latin typeface="Segoe UI Semibold" panose="020B0702040204020203" pitchFamily="34" charset="0"/>
                <a:cs typeface="Segoe UI Semibold" panose="020B0702040204020203" pitchFamily="34" charset="0"/>
              </a:rPr>
              <a:t>Introduction</a:t>
            </a:r>
          </a:p>
        </p:txBody>
      </p:sp>
      <p:sp>
        <p:nvSpPr>
          <p:cNvPr id="5" name="Content Placeholder 4">
            <a:extLst>
              <a:ext uri="{FF2B5EF4-FFF2-40B4-BE49-F238E27FC236}">
                <a16:creationId xmlns:a16="http://schemas.microsoft.com/office/drawing/2014/main" id="{184B65F2-F469-654E-90F2-FE6C1C8421F8}"/>
              </a:ext>
            </a:extLst>
          </p:cNvPr>
          <p:cNvSpPr>
            <a:spLocks noGrp="1"/>
          </p:cNvSpPr>
          <p:nvPr>
            <p:ph idx="1"/>
          </p:nvPr>
        </p:nvSpPr>
        <p:spPr>
          <a:xfrm>
            <a:off x="651387" y="1816931"/>
            <a:ext cx="10515600" cy="4594756"/>
          </a:xfrm>
        </p:spPr>
        <p:txBody>
          <a:bodyPr/>
          <a:lstStyle/>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Question: </a:t>
            </a:r>
            <a:r>
              <a:rPr lang="en-US" sz="1800" b="1" dirty="0">
                <a:solidFill>
                  <a:schemeClr val="tx1">
                    <a:lumMod val="85000"/>
                    <a:lumOff val="15000"/>
                  </a:schemeClr>
                </a:solidFill>
                <a:latin typeface="Segoe UI" panose="020B0502040204020203" pitchFamily="34" charset="0"/>
                <a:cs typeface="Segoe UI" panose="020B0502040204020203" pitchFamily="34" charset="0"/>
              </a:rPr>
              <a:t>How do we provision economies sustainably while maintaining full employment and price stability?</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Prevailing frameworks misdiagnose inflation and the constraints on currency-issuing governments</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The result is reliance on unemployment, suppressed demand, and underinvestment in social and ecological priorities</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MMT reframes sustainability as a problem of real resource allocation, not financial affordability</a:t>
            </a:r>
          </a:p>
          <a:p>
            <a:pPr marL="285750" indent="-285750">
              <a:lnSpc>
                <a:spcPts val="2400"/>
              </a:lnSpc>
              <a:spcBef>
                <a:spcPts val="600"/>
              </a:spcBef>
              <a:buFont typeface="Arial" panose="020B0604020202020204" pitchFamily="34" charset="0"/>
              <a:buChar char="•"/>
            </a:pPr>
            <a:r>
              <a:rPr lang="en-US" sz="1800" b="1" dirty="0">
                <a:solidFill>
                  <a:schemeClr val="tx1">
                    <a:lumMod val="85000"/>
                    <a:lumOff val="15000"/>
                  </a:schemeClr>
                </a:solidFill>
                <a:latin typeface="Segoe UI" panose="020B0502040204020203" pitchFamily="34" charset="0"/>
                <a:cs typeface="Segoe UI" panose="020B0502040204020203" pitchFamily="34" charset="0"/>
              </a:rPr>
              <a:t>The Job Guarantee is a buffer stock of employed labour, </a:t>
            </a:r>
            <a:r>
              <a:rPr lang="en-US" sz="1800" dirty="0">
                <a:solidFill>
                  <a:schemeClr val="tx1">
                    <a:lumMod val="85000"/>
                    <a:lumOff val="15000"/>
                  </a:schemeClr>
                </a:solidFill>
                <a:latin typeface="Segoe UI" panose="020B0502040204020203" pitchFamily="34" charset="0"/>
                <a:cs typeface="Segoe UI" panose="020B0502040204020203" pitchFamily="34" charset="0"/>
              </a:rPr>
              <a:t>anchoring prices and supporting ecological transition</a:t>
            </a:r>
          </a:p>
        </p:txBody>
      </p:sp>
      <p:cxnSp>
        <p:nvCxnSpPr>
          <p:cNvPr id="8" name="Straight Connector 7">
            <a:extLst>
              <a:ext uri="{FF2B5EF4-FFF2-40B4-BE49-F238E27FC236}">
                <a16:creationId xmlns:a16="http://schemas.microsoft.com/office/drawing/2014/main" id="{A0DAF560-D31C-DF40-968E-CED0ADCECF8C}"/>
              </a:ext>
            </a:extLst>
          </p:cNvPr>
          <p:cNvCxnSpPr>
            <a:cxnSpLocks/>
          </p:cNvCxnSpPr>
          <p:nvPr/>
        </p:nvCxnSpPr>
        <p:spPr>
          <a:xfrm>
            <a:off x="651387" y="689731"/>
            <a:ext cx="934222" cy="0"/>
          </a:xfrm>
          <a:prstGeom prst="line">
            <a:avLst/>
          </a:prstGeom>
          <a:ln w="69850">
            <a:solidFill>
              <a:schemeClr val="bg1">
                <a:alpha val="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25023B9-1329-EFD4-D649-F63B1DC2CAA5}"/>
              </a:ext>
            </a:extLst>
          </p:cNvPr>
          <p:cNvPicPr>
            <a:picLocks noChangeAspect="1"/>
          </p:cNvPicPr>
          <p:nvPr/>
        </p:nvPicPr>
        <p:blipFill>
          <a:blip r:embed="rId3">
            <a:alphaModFix amt="20000"/>
          </a:blip>
          <a:stretch>
            <a:fillRect/>
          </a:stretch>
        </p:blipFill>
        <p:spPr>
          <a:xfrm>
            <a:off x="8825202" y="5611823"/>
            <a:ext cx="3059620" cy="1000415"/>
          </a:xfrm>
          <a:prstGeom prst="rect">
            <a:avLst/>
          </a:prstGeom>
        </p:spPr>
      </p:pic>
    </p:spTree>
    <p:extLst>
      <p:ext uri="{BB962C8B-B14F-4D97-AF65-F5344CB8AC3E}">
        <p14:creationId xmlns:p14="http://schemas.microsoft.com/office/powerpoint/2010/main" val="2688978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8E4D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AF4532-671A-B34C-8AB9-432FB8B46E30}"/>
              </a:ext>
            </a:extLst>
          </p:cNvPr>
          <p:cNvSpPr>
            <a:spLocks noGrp="1"/>
          </p:cNvSpPr>
          <p:nvPr>
            <p:ph type="title"/>
          </p:nvPr>
        </p:nvSpPr>
        <p:spPr>
          <a:xfrm>
            <a:off x="562688" y="689731"/>
            <a:ext cx="10515600" cy="1325563"/>
          </a:xfrm>
        </p:spPr>
        <p:txBody>
          <a:bodyPr anchor="t">
            <a:normAutofit/>
          </a:bodyPr>
          <a:lstStyle/>
          <a:p>
            <a:r>
              <a:rPr lang="en-US" sz="3200" dirty="0">
                <a:solidFill>
                  <a:srgbClr val="0C3C2C"/>
                </a:solidFill>
                <a:latin typeface="Segoe UI Semibold" panose="020B0702040204020203" pitchFamily="34" charset="0"/>
                <a:cs typeface="Segoe UI Semibold" panose="020B0702040204020203" pitchFamily="34" charset="0"/>
              </a:rPr>
              <a:t>Money and the Monetary System</a:t>
            </a:r>
          </a:p>
        </p:txBody>
      </p:sp>
      <p:sp>
        <p:nvSpPr>
          <p:cNvPr id="5" name="Content Placeholder 4">
            <a:extLst>
              <a:ext uri="{FF2B5EF4-FFF2-40B4-BE49-F238E27FC236}">
                <a16:creationId xmlns:a16="http://schemas.microsoft.com/office/drawing/2014/main" id="{184B65F2-F469-654E-90F2-FE6C1C8421F8}"/>
              </a:ext>
            </a:extLst>
          </p:cNvPr>
          <p:cNvSpPr>
            <a:spLocks noGrp="1"/>
          </p:cNvSpPr>
          <p:nvPr>
            <p:ph idx="1"/>
          </p:nvPr>
        </p:nvSpPr>
        <p:spPr>
          <a:xfrm>
            <a:off x="651387" y="1816931"/>
            <a:ext cx="10515600" cy="4594756"/>
          </a:xfrm>
        </p:spPr>
        <p:txBody>
          <a:bodyPr/>
          <a:lstStyle/>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Reject the orthodox barter-to-money narrative, the historical and anthropological evidence does not support it</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Begin with the ontology of money: what is money?</a:t>
            </a:r>
          </a:p>
          <a:p>
            <a:pPr marL="285750" indent="-285750">
              <a:lnSpc>
                <a:spcPts val="2400"/>
              </a:lnSpc>
              <a:spcBef>
                <a:spcPts val="600"/>
              </a:spcBef>
              <a:buFont typeface="Arial" panose="020B0604020202020204" pitchFamily="34" charset="0"/>
              <a:buChar char="•"/>
            </a:pPr>
            <a:r>
              <a:rPr lang="en-US" sz="1800" b="1" dirty="0">
                <a:solidFill>
                  <a:schemeClr val="tx1">
                    <a:lumMod val="85000"/>
                    <a:lumOff val="15000"/>
                  </a:schemeClr>
                </a:solidFill>
                <a:latin typeface="Segoe UI" panose="020B0502040204020203" pitchFamily="34" charset="0"/>
                <a:cs typeface="Segoe UI" panose="020B0502040204020203" pitchFamily="34" charset="0"/>
              </a:rPr>
              <a:t>Innes (1913, 1914): </a:t>
            </a:r>
            <a:r>
              <a:rPr lang="en-US" sz="1800" dirty="0">
                <a:solidFill>
                  <a:schemeClr val="tx1">
                    <a:lumMod val="85000"/>
                    <a:lumOff val="15000"/>
                  </a:schemeClr>
                </a:solidFill>
                <a:latin typeface="Segoe UI" panose="020B0502040204020203" pitchFamily="34" charset="0"/>
                <a:cs typeface="Segoe UI" panose="020B0502040204020203" pitchFamily="34" charset="0"/>
              </a:rPr>
              <a:t>credit theory, money springs from credit and debt relationships</a:t>
            </a:r>
          </a:p>
          <a:p>
            <a:pPr marL="285750" indent="-285750">
              <a:lnSpc>
                <a:spcPts val="2400"/>
              </a:lnSpc>
              <a:spcBef>
                <a:spcPts val="600"/>
              </a:spcBef>
              <a:buFont typeface="Arial" panose="020B0604020202020204" pitchFamily="34" charset="0"/>
              <a:buChar char="•"/>
            </a:pPr>
            <a:r>
              <a:rPr lang="en-US" sz="1800" b="1" dirty="0">
                <a:solidFill>
                  <a:schemeClr val="tx1">
                    <a:lumMod val="85000"/>
                    <a:lumOff val="15000"/>
                  </a:schemeClr>
                </a:solidFill>
                <a:latin typeface="Segoe UI" panose="020B0502040204020203" pitchFamily="34" charset="0"/>
                <a:cs typeface="Segoe UI" panose="020B0502040204020203" pitchFamily="34" charset="0"/>
              </a:rPr>
              <a:t>Knapp (1924): </a:t>
            </a:r>
            <a:r>
              <a:rPr lang="en-US" sz="1800" dirty="0">
                <a:solidFill>
                  <a:schemeClr val="tx1">
                    <a:lumMod val="85000"/>
                    <a:lumOff val="15000"/>
                  </a:schemeClr>
                </a:solidFill>
                <a:latin typeface="Segoe UI" panose="020B0502040204020203" pitchFamily="34" charset="0"/>
                <a:cs typeface="Segoe UI" panose="020B0502040204020203" pitchFamily="34" charset="0"/>
              </a:rPr>
              <a:t>the state decides the unit of account and what counts as payment of debts to the central authority</a:t>
            </a:r>
          </a:p>
          <a:p>
            <a:pPr marL="285750" indent="-285750">
              <a:lnSpc>
                <a:spcPts val="2400"/>
              </a:lnSpc>
              <a:spcBef>
                <a:spcPts val="600"/>
              </a:spcBef>
              <a:buFont typeface="Arial" panose="020B0604020202020204" pitchFamily="34" charset="0"/>
              <a:buChar char="•"/>
            </a:pPr>
            <a:r>
              <a:rPr lang="en-US" sz="1800" b="1" dirty="0">
                <a:solidFill>
                  <a:schemeClr val="tx1">
                    <a:lumMod val="85000"/>
                    <a:lumOff val="15000"/>
                  </a:schemeClr>
                </a:solidFill>
                <a:latin typeface="Segoe UI" panose="020B0502040204020203" pitchFamily="34" charset="0"/>
                <a:cs typeface="Segoe UI" panose="020B0502040204020203" pitchFamily="34" charset="0"/>
              </a:rPr>
              <a:t>The monetary system is a ledger of debits and credits</a:t>
            </a:r>
          </a:p>
        </p:txBody>
      </p:sp>
      <p:cxnSp>
        <p:nvCxnSpPr>
          <p:cNvPr id="8" name="Straight Connector 7">
            <a:extLst>
              <a:ext uri="{FF2B5EF4-FFF2-40B4-BE49-F238E27FC236}">
                <a16:creationId xmlns:a16="http://schemas.microsoft.com/office/drawing/2014/main" id="{A0DAF560-D31C-DF40-968E-CED0ADCECF8C}"/>
              </a:ext>
            </a:extLst>
          </p:cNvPr>
          <p:cNvCxnSpPr>
            <a:cxnSpLocks/>
          </p:cNvCxnSpPr>
          <p:nvPr/>
        </p:nvCxnSpPr>
        <p:spPr>
          <a:xfrm>
            <a:off x="651387" y="689731"/>
            <a:ext cx="934222" cy="0"/>
          </a:xfrm>
          <a:prstGeom prst="line">
            <a:avLst/>
          </a:prstGeom>
          <a:ln w="69850">
            <a:solidFill>
              <a:schemeClr val="bg1">
                <a:alpha val="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25023B9-1329-EFD4-D649-F63B1DC2CAA5}"/>
              </a:ext>
            </a:extLst>
          </p:cNvPr>
          <p:cNvPicPr>
            <a:picLocks noChangeAspect="1"/>
          </p:cNvPicPr>
          <p:nvPr/>
        </p:nvPicPr>
        <p:blipFill>
          <a:blip r:embed="rId3">
            <a:alphaModFix amt="20000"/>
          </a:blip>
          <a:stretch>
            <a:fillRect/>
          </a:stretch>
        </p:blipFill>
        <p:spPr>
          <a:xfrm>
            <a:off x="8825202" y="5611823"/>
            <a:ext cx="3059620" cy="1000415"/>
          </a:xfrm>
          <a:prstGeom prst="rect">
            <a:avLst/>
          </a:prstGeom>
        </p:spPr>
      </p:pic>
    </p:spTree>
    <p:extLst>
      <p:ext uri="{BB962C8B-B14F-4D97-AF65-F5344CB8AC3E}">
        <p14:creationId xmlns:p14="http://schemas.microsoft.com/office/powerpoint/2010/main" val="1956770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8E4D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AF4532-671A-B34C-8AB9-432FB8B46E30}"/>
              </a:ext>
            </a:extLst>
          </p:cNvPr>
          <p:cNvSpPr>
            <a:spLocks noGrp="1"/>
          </p:cNvSpPr>
          <p:nvPr>
            <p:ph type="title"/>
          </p:nvPr>
        </p:nvSpPr>
        <p:spPr>
          <a:xfrm>
            <a:off x="562688" y="689731"/>
            <a:ext cx="10515600" cy="1325563"/>
          </a:xfrm>
        </p:spPr>
        <p:txBody>
          <a:bodyPr anchor="t">
            <a:normAutofit/>
          </a:bodyPr>
          <a:lstStyle/>
          <a:p>
            <a:r>
              <a:rPr lang="en-US" sz="3200" dirty="0">
                <a:solidFill>
                  <a:srgbClr val="0C3C2C"/>
                </a:solidFill>
                <a:latin typeface="Segoe UI Semibold" panose="020B0702040204020203" pitchFamily="34" charset="0"/>
                <a:cs typeface="Segoe UI Semibold" panose="020B0702040204020203" pitchFamily="34" charset="0"/>
              </a:rPr>
              <a:t>Money and the Monetary System, MMT</a:t>
            </a:r>
          </a:p>
        </p:txBody>
      </p:sp>
      <p:sp>
        <p:nvSpPr>
          <p:cNvPr id="5" name="Content Placeholder 4">
            <a:extLst>
              <a:ext uri="{FF2B5EF4-FFF2-40B4-BE49-F238E27FC236}">
                <a16:creationId xmlns:a16="http://schemas.microsoft.com/office/drawing/2014/main" id="{184B65F2-F469-654E-90F2-FE6C1C8421F8}"/>
              </a:ext>
            </a:extLst>
          </p:cNvPr>
          <p:cNvSpPr>
            <a:spLocks noGrp="1"/>
          </p:cNvSpPr>
          <p:nvPr>
            <p:ph idx="1"/>
          </p:nvPr>
        </p:nvSpPr>
        <p:spPr>
          <a:xfrm>
            <a:off x="651387" y="1816931"/>
            <a:ext cx="10515600" cy="4594756"/>
          </a:xfrm>
        </p:spPr>
        <p:txBody>
          <a:bodyPr/>
          <a:lstStyle/>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Sequence matters. The state monetises society to provision itself, not the other way round</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Taxation drives the currency. It creates willing sellers who need the state's unit (£, $, ¥)</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Purpose of tax is provisioning, not raising revenue, the issuer never needs its own IOUs back to spend</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The state always spends by issuing new money; deficits supply the net financial assets the non-government wishes to save</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State money held by non-government = a tax credit.</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Bonds are an interest-bearing alternative form of saving</a:t>
            </a:r>
          </a:p>
        </p:txBody>
      </p:sp>
      <p:cxnSp>
        <p:nvCxnSpPr>
          <p:cNvPr id="8" name="Straight Connector 7">
            <a:extLst>
              <a:ext uri="{FF2B5EF4-FFF2-40B4-BE49-F238E27FC236}">
                <a16:creationId xmlns:a16="http://schemas.microsoft.com/office/drawing/2014/main" id="{A0DAF560-D31C-DF40-968E-CED0ADCECF8C}"/>
              </a:ext>
            </a:extLst>
          </p:cNvPr>
          <p:cNvCxnSpPr>
            <a:cxnSpLocks/>
          </p:cNvCxnSpPr>
          <p:nvPr/>
        </p:nvCxnSpPr>
        <p:spPr>
          <a:xfrm>
            <a:off x="651387" y="689731"/>
            <a:ext cx="934222" cy="0"/>
          </a:xfrm>
          <a:prstGeom prst="line">
            <a:avLst/>
          </a:prstGeom>
          <a:ln w="69850">
            <a:solidFill>
              <a:schemeClr val="bg1">
                <a:alpha val="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25023B9-1329-EFD4-D649-F63B1DC2CAA5}"/>
              </a:ext>
            </a:extLst>
          </p:cNvPr>
          <p:cNvPicPr>
            <a:picLocks noChangeAspect="1"/>
          </p:cNvPicPr>
          <p:nvPr/>
        </p:nvPicPr>
        <p:blipFill>
          <a:blip r:embed="rId3">
            <a:alphaModFix amt="20000"/>
          </a:blip>
          <a:stretch>
            <a:fillRect/>
          </a:stretch>
        </p:blipFill>
        <p:spPr>
          <a:xfrm>
            <a:off x="8825202" y="5611823"/>
            <a:ext cx="3059620" cy="1000415"/>
          </a:xfrm>
          <a:prstGeom prst="rect">
            <a:avLst/>
          </a:prstGeom>
        </p:spPr>
      </p:pic>
    </p:spTree>
    <p:extLst>
      <p:ext uri="{BB962C8B-B14F-4D97-AF65-F5344CB8AC3E}">
        <p14:creationId xmlns:p14="http://schemas.microsoft.com/office/powerpoint/2010/main" val="3713143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8E4D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AF4532-671A-B34C-8AB9-432FB8B46E30}"/>
              </a:ext>
            </a:extLst>
          </p:cNvPr>
          <p:cNvSpPr>
            <a:spLocks noGrp="1"/>
          </p:cNvSpPr>
          <p:nvPr>
            <p:ph type="title"/>
          </p:nvPr>
        </p:nvSpPr>
        <p:spPr>
          <a:xfrm>
            <a:off x="562688" y="689731"/>
            <a:ext cx="10515600" cy="1325563"/>
          </a:xfrm>
        </p:spPr>
        <p:txBody>
          <a:bodyPr anchor="t">
            <a:normAutofit/>
          </a:bodyPr>
          <a:lstStyle/>
          <a:p>
            <a:r>
              <a:rPr lang="en-US" sz="3200" dirty="0">
                <a:solidFill>
                  <a:srgbClr val="0C3C2C"/>
                </a:solidFill>
                <a:latin typeface="Segoe UI Semibold" panose="020B0702040204020203" pitchFamily="34" charset="0"/>
                <a:cs typeface="Segoe UI Semibold" panose="020B0702040204020203" pitchFamily="34" charset="0"/>
              </a:rPr>
              <a:t>Reconceptualising the Nature of Constraints</a:t>
            </a:r>
          </a:p>
        </p:txBody>
      </p:sp>
      <p:sp>
        <p:nvSpPr>
          <p:cNvPr id="5" name="Content Placeholder 4">
            <a:extLst>
              <a:ext uri="{FF2B5EF4-FFF2-40B4-BE49-F238E27FC236}">
                <a16:creationId xmlns:a16="http://schemas.microsoft.com/office/drawing/2014/main" id="{184B65F2-F469-654E-90F2-FE6C1C8421F8}"/>
              </a:ext>
            </a:extLst>
          </p:cNvPr>
          <p:cNvSpPr>
            <a:spLocks noGrp="1"/>
          </p:cNvSpPr>
          <p:nvPr>
            <p:ph idx="1"/>
          </p:nvPr>
        </p:nvSpPr>
        <p:spPr>
          <a:xfrm>
            <a:off x="651387" y="1816931"/>
            <a:ext cx="10515600" cy="4594756"/>
          </a:xfrm>
        </p:spPr>
        <p:txBody>
          <a:bodyPr/>
          <a:lstStyle/>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The household analogy is wrong. A currency-issuing state faces no financial constraint like a currency user does</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The Government Budget Constraint (GBC) collapses the distinction between issuer and user, a category error</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For the issuer, money is not scarce, it is a boundless public resource (Ferguson 2018)</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"Anything we can actually do we can afford", Keynes (1942); "Finding the money is the easy part", Kelton (2021)</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The real constraints are physical: labour, capital, technology, and ecological limits</a:t>
            </a:r>
          </a:p>
        </p:txBody>
      </p:sp>
      <p:cxnSp>
        <p:nvCxnSpPr>
          <p:cNvPr id="8" name="Straight Connector 7">
            <a:extLst>
              <a:ext uri="{FF2B5EF4-FFF2-40B4-BE49-F238E27FC236}">
                <a16:creationId xmlns:a16="http://schemas.microsoft.com/office/drawing/2014/main" id="{A0DAF560-D31C-DF40-968E-CED0ADCECF8C}"/>
              </a:ext>
            </a:extLst>
          </p:cNvPr>
          <p:cNvCxnSpPr>
            <a:cxnSpLocks/>
          </p:cNvCxnSpPr>
          <p:nvPr/>
        </p:nvCxnSpPr>
        <p:spPr>
          <a:xfrm>
            <a:off x="651387" y="689731"/>
            <a:ext cx="934222" cy="0"/>
          </a:xfrm>
          <a:prstGeom prst="line">
            <a:avLst/>
          </a:prstGeom>
          <a:ln w="69850">
            <a:solidFill>
              <a:schemeClr val="bg1">
                <a:alpha val="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25023B9-1329-EFD4-D649-F63B1DC2CAA5}"/>
              </a:ext>
            </a:extLst>
          </p:cNvPr>
          <p:cNvPicPr>
            <a:picLocks noChangeAspect="1"/>
          </p:cNvPicPr>
          <p:nvPr/>
        </p:nvPicPr>
        <p:blipFill>
          <a:blip r:embed="rId3">
            <a:alphaModFix amt="20000"/>
          </a:blip>
          <a:stretch>
            <a:fillRect/>
          </a:stretch>
        </p:blipFill>
        <p:spPr>
          <a:xfrm>
            <a:off x="8825202" y="5611823"/>
            <a:ext cx="3059620" cy="1000415"/>
          </a:xfrm>
          <a:prstGeom prst="rect">
            <a:avLst/>
          </a:prstGeom>
        </p:spPr>
      </p:pic>
    </p:spTree>
    <p:extLst>
      <p:ext uri="{BB962C8B-B14F-4D97-AF65-F5344CB8AC3E}">
        <p14:creationId xmlns:p14="http://schemas.microsoft.com/office/powerpoint/2010/main" val="184783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8E4D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AF4532-671A-B34C-8AB9-432FB8B46E30}"/>
              </a:ext>
            </a:extLst>
          </p:cNvPr>
          <p:cNvSpPr>
            <a:spLocks noGrp="1"/>
          </p:cNvSpPr>
          <p:nvPr>
            <p:ph type="title"/>
          </p:nvPr>
        </p:nvSpPr>
        <p:spPr>
          <a:xfrm>
            <a:off x="562688" y="689731"/>
            <a:ext cx="10515600" cy="1325563"/>
          </a:xfrm>
        </p:spPr>
        <p:txBody>
          <a:bodyPr anchor="t">
            <a:normAutofit/>
          </a:bodyPr>
          <a:lstStyle/>
          <a:p>
            <a:r>
              <a:rPr lang="en-US" sz="3000" dirty="0">
                <a:solidFill>
                  <a:srgbClr val="0C3C2C"/>
                </a:solidFill>
                <a:latin typeface="Segoe UI Semibold" panose="020B0702040204020203" pitchFamily="34" charset="0"/>
                <a:cs typeface="Segoe UI Semibold" panose="020B0702040204020203" pitchFamily="34" charset="0"/>
              </a:rPr>
              <a:t>Environmental Constraints and Sustainable Provisioning</a:t>
            </a:r>
          </a:p>
        </p:txBody>
      </p:sp>
      <p:sp>
        <p:nvSpPr>
          <p:cNvPr id="5" name="Content Placeholder 4">
            <a:extLst>
              <a:ext uri="{FF2B5EF4-FFF2-40B4-BE49-F238E27FC236}">
                <a16:creationId xmlns:a16="http://schemas.microsoft.com/office/drawing/2014/main" id="{184B65F2-F469-654E-90F2-FE6C1C8421F8}"/>
              </a:ext>
            </a:extLst>
          </p:cNvPr>
          <p:cNvSpPr>
            <a:spLocks noGrp="1"/>
          </p:cNvSpPr>
          <p:nvPr>
            <p:ph idx="1"/>
          </p:nvPr>
        </p:nvSpPr>
        <p:spPr>
          <a:xfrm>
            <a:off x="651387" y="1816931"/>
            <a:ext cx="10515600" cy="4594756"/>
          </a:xfrm>
        </p:spPr>
        <p:txBody>
          <a:bodyPr/>
          <a:lstStyle/>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Monetary sovereignty removes financial limits, but not real ones: energy, food, materials, ecological capacity</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Under ecological limits, inflation is sectoral, not demand-driven, energy shocks, harvest failures, supply chain disruption</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Aggregate demand management cannot resolve material bottlenecks; this needs targeted investment and sectoral reorganisation</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Environmental constraints intensify distributive conflict over who bears adjustment costs (Lorenzoni &amp; Werning 2023)</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A labour buffer stock stabilises incomes through ecological transition without forcing resource-intensive private demand</a:t>
            </a:r>
          </a:p>
        </p:txBody>
      </p:sp>
      <p:cxnSp>
        <p:nvCxnSpPr>
          <p:cNvPr id="8" name="Straight Connector 7">
            <a:extLst>
              <a:ext uri="{FF2B5EF4-FFF2-40B4-BE49-F238E27FC236}">
                <a16:creationId xmlns:a16="http://schemas.microsoft.com/office/drawing/2014/main" id="{A0DAF560-D31C-DF40-968E-CED0ADCECF8C}"/>
              </a:ext>
            </a:extLst>
          </p:cNvPr>
          <p:cNvCxnSpPr>
            <a:cxnSpLocks/>
          </p:cNvCxnSpPr>
          <p:nvPr/>
        </p:nvCxnSpPr>
        <p:spPr>
          <a:xfrm>
            <a:off x="651387" y="689731"/>
            <a:ext cx="934222" cy="0"/>
          </a:xfrm>
          <a:prstGeom prst="line">
            <a:avLst/>
          </a:prstGeom>
          <a:ln w="69850">
            <a:solidFill>
              <a:schemeClr val="bg1">
                <a:alpha val="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25023B9-1329-EFD4-D649-F63B1DC2CAA5}"/>
              </a:ext>
            </a:extLst>
          </p:cNvPr>
          <p:cNvPicPr>
            <a:picLocks noChangeAspect="1"/>
          </p:cNvPicPr>
          <p:nvPr/>
        </p:nvPicPr>
        <p:blipFill>
          <a:blip r:embed="rId2">
            <a:alphaModFix amt="20000"/>
          </a:blip>
          <a:stretch>
            <a:fillRect/>
          </a:stretch>
        </p:blipFill>
        <p:spPr>
          <a:xfrm>
            <a:off x="8825202" y="5611823"/>
            <a:ext cx="3059620" cy="1000415"/>
          </a:xfrm>
          <a:prstGeom prst="rect">
            <a:avLst/>
          </a:prstGeom>
        </p:spPr>
      </p:pic>
    </p:spTree>
    <p:extLst>
      <p:ext uri="{BB962C8B-B14F-4D97-AF65-F5344CB8AC3E}">
        <p14:creationId xmlns:p14="http://schemas.microsoft.com/office/powerpoint/2010/main" val="3285176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8E4D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AF4532-671A-B34C-8AB9-432FB8B46E30}"/>
              </a:ext>
            </a:extLst>
          </p:cNvPr>
          <p:cNvSpPr>
            <a:spLocks noGrp="1"/>
          </p:cNvSpPr>
          <p:nvPr>
            <p:ph type="title"/>
          </p:nvPr>
        </p:nvSpPr>
        <p:spPr>
          <a:xfrm>
            <a:off x="562688" y="689731"/>
            <a:ext cx="10515600" cy="1325563"/>
          </a:xfrm>
        </p:spPr>
        <p:txBody>
          <a:bodyPr anchor="t">
            <a:normAutofit/>
          </a:bodyPr>
          <a:lstStyle/>
          <a:p>
            <a:r>
              <a:rPr lang="en-US" sz="2800" dirty="0">
                <a:solidFill>
                  <a:srgbClr val="0C3C2C"/>
                </a:solidFill>
                <a:latin typeface="Segoe UI Semibold" panose="020B0702040204020203" pitchFamily="34" charset="0"/>
                <a:cs typeface="Segoe UI Semibold" panose="020B0702040204020203" pitchFamily="34" charset="0"/>
              </a:rPr>
              <a:t>Sustainable Provisioning: Developed and Developing Nations</a:t>
            </a:r>
          </a:p>
        </p:txBody>
      </p:sp>
      <p:sp>
        <p:nvSpPr>
          <p:cNvPr id="5" name="Content Placeholder 4">
            <a:extLst>
              <a:ext uri="{FF2B5EF4-FFF2-40B4-BE49-F238E27FC236}">
                <a16:creationId xmlns:a16="http://schemas.microsoft.com/office/drawing/2014/main" id="{184B65F2-F469-654E-90F2-FE6C1C8421F8}"/>
              </a:ext>
            </a:extLst>
          </p:cNvPr>
          <p:cNvSpPr>
            <a:spLocks noGrp="1"/>
          </p:cNvSpPr>
          <p:nvPr>
            <p:ph idx="1"/>
          </p:nvPr>
        </p:nvSpPr>
        <p:spPr>
          <a:xfrm>
            <a:off x="651387" y="1816931"/>
            <a:ext cx="10515600" cy="4594756"/>
          </a:xfrm>
        </p:spPr>
        <p:txBody>
          <a:bodyPr/>
          <a:lstStyle/>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The question shifts from "how do we pay?" to "do we have the real resources?"</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Developed economies: with a floating-rate sovereign currency, constraints are domestic real resources and ecological limits</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Unemployment is a policy choice, not a market outcome, it reflects unmet private saving desire vs. state spending</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Developing economies: domestic mobilisation is fully available, but imports may face an external constraint from limited foreign demand for the currency</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Progressive policies previously deemed "off the table" are on the table once the monetary system is understood correctly</a:t>
            </a:r>
          </a:p>
        </p:txBody>
      </p:sp>
      <p:cxnSp>
        <p:nvCxnSpPr>
          <p:cNvPr id="8" name="Straight Connector 7">
            <a:extLst>
              <a:ext uri="{FF2B5EF4-FFF2-40B4-BE49-F238E27FC236}">
                <a16:creationId xmlns:a16="http://schemas.microsoft.com/office/drawing/2014/main" id="{A0DAF560-D31C-DF40-968E-CED0ADCECF8C}"/>
              </a:ext>
            </a:extLst>
          </p:cNvPr>
          <p:cNvCxnSpPr>
            <a:cxnSpLocks/>
          </p:cNvCxnSpPr>
          <p:nvPr/>
        </p:nvCxnSpPr>
        <p:spPr>
          <a:xfrm>
            <a:off x="651387" y="689731"/>
            <a:ext cx="934222" cy="0"/>
          </a:xfrm>
          <a:prstGeom prst="line">
            <a:avLst/>
          </a:prstGeom>
          <a:ln w="69850">
            <a:solidFill>
              <a:schemeClr val="bg1">
                <a:alpha val="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25023B9-1329-EFD4-D649-F63B1DC2CAA5}"/>
              </a:ext>
            </a:extLst>
          </p:cNvPr>
          <p:cNvPicPr>
            <a:picLocks noChangeAspect="1"/>
          </p:cNvPicPr>
          <p:nvPr/>
        </p:nvPicPr>
        <p:blipFill>
          <a:blip r:embed="rId2">
            <a:alphaModFix amt="20000"/>
          </a:blip>
          <a:stretch>
            <a:fillRect/>
          </a:stretch>
        </p:blipFill>
        <p:spPr>
          <a:xfrm>
            <a:off x="8825202" y="5611823"/>
            <a:ext cx="3059620" cy="1000415"/>
          </a:xfrm>
          <a:prstGeom prst="rect">
            <a:avLst/>
          </a:prstGeom>
        </p:spPr>
      </p:pic>
    </p:spTree>
    <p:extLst>
      <p:ext uri="{BB962C8B-B14F-4D97-AF65-F5344CB8AC3E}">
        <p14:creationId xmlns:p14="http://schemas.microsoft.com/office/powerpoint/2010/main" val="2116497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8E4D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AF4532-671A-B34C-8AB9-432FB8B46E30}"/>
              </a:ext>
            </a:extLst>
          </p:cNvPr>
          <p:cNvSpPr>
            <a:spLocks noGrp="1"/>
          </p:cNvSpPr>
          <p:nvPr>
            <p:ph type="title"/>
          </p:nvPr>
        </p:nvSpPr>
        <p:spPr>
          <a:xfrm>
            <a:off x="562688" y="689731"/>
            <a:ext cx="10515600" cy="1325563"/>
          </a:xfrm>
        </p:spPr>
        <p:txBody>
          <a:bodyPr anchor="t">
            <a:normAutofit/>
          </a:bodyPr>
          <a:lstStyle/>
          <a:p>
            <a:r>
              <a:rPr lang="en-US" sz="3000" dirty="0">
                <a:solidFill>
                  <a:srgbClr val="0C3C2C"/>
                </a:solidFill>
                <a:latin typeface="Segoe UI Semibold" panose="020B0702040204020203" pitchFamily="34" charset="0"/>
                <a:cs typeface="Segoe UI Semibold" panose="020B0702040204020203" pitchFamily="34" charset="0"/>
              </a:rPr>
              <a:t>Inflation and the Limits of Monetary Control</a:t>
            </a:r>
          </a:p>
        </p:txBody>
      </p:sp>
      <p:sp>
        <p:nvSpPr>
          <p:cNvPr id="5" name="Content Placeholder 4">
            <a:extLst>
              <a:ext uri="{FF2B5EF4-FFF2-40B4-BE49-F238E27FC236}">
                <a16:creationId xmlns:a16="http://schemas.microsoft.com/office/drawing/2014/main" id="{184B65F2-F469-654E-90F2-FE6C1C8421F8}"/>
              </a:ext>
            </a:extLst>
          </p:cNvPr>
          <p:cNvSpPr>
            <a:spLocks noGrp="1"/>
          </p:cNvSpPr>
          <p:nvPr>
            <p:ph idx="1"/>
          </p:nvPr>
        </p:nvSpPr>
        <p:spPr>
          <a:xfrm>
            <a:off x="651387" y="1816931"/>
            <a:ext cx="10515600" cy="4594756"/>
          </a:xfrm>
        </p:spPr>
        <p:txBody>
          <a:bodyPr/>
          <a:lstStyle/>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Inflation is institutional and sectoral, not uniformly demand-driven</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Prices are shaped by mark-ups, contracts and sector-specific constraints; energy, housing, food and transport are particularly exposed</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Interest rates are a blunt instrument: uneven transmission, redistributive effects, and they enter directly into production costs</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NAIRU uses unemployment as the nominal anchor, high social cost, and ineffective against sectoral pressures</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Stabilisation needs a different anchor, addressing demand and supply shocks and the distributive conflict that drives conflict inflation</a:t>
            </a:r>
          </a:p>
        </p:txBody>
      </p:sp>
      <p:cxnSp>
        <p:nvCxnSpPr>
          <p:cNvPr id="8" name="Straight Connector 7">
            <a:extLst>
              <a:ext uri="{FF2B5EF4-FFF2-40B4-BE49-F238E27FC236}">
                <a16:creationId xmlns:a16="http://schemas.microsoft.com/office/drawing/2014/main" id="{A0DAF560-D31C-DF40-968E-CED0ADCECF8C}"/>
              </a:ext>
            </a:extLst>
          </p:cNvPr>
          <p:cNvCxnSpPr>
            <a:cxnSpLocks/>
          </p:cNvCxnSpPr>
          <p:nvPr/>
        </p:nvCxnSpPr>
        <p:spPr>
          <a:xfrm>
            <a:off x="651387" y="689731"/>
            <a:ext cx="934222" cy="0"/>
          </a:xfrm>
          <a:prstGeom prst="line">
            <a:avLst/>
          </a:prstGeom>
          <a:ln w="69850">
            <a:solidFill>
              <a:schemeClr val="bg1">
                <a:alpha val="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25023B9-1329-EFD4-D649-F63B1DC2CAA5}"/>
              </a:ext>
            </a:extLst>
          </p:cNvPr>
          <p:cNvPicPr>
            <a:picLocks noChangeAspect="1"/>
          </p:cNvPicPr>
          <p:nvPr/>
        </p:nvPicPr>
        <p:blipFill>
          <a:blip r:embed="rId2">
            <a:alphaModFix amt="20000"/>
          </a:blip>
          <a:stretch>
            <a:fillRect/>
          </a:stretch>
        </p:blipFill>
        <p:spPr>
          <a:xfrm>
            <a:off x="8825202" y="5611823"/>
            <a:ext cx="3059620" cy="1000415"/>
          </a:xfrm>
          <a:prstGeom prst="rect">
            <a:avLst/>
          </a:prstGeom>
        </p:spPr>
      </p:pic>
    </p:spTree>
    <p:extLst>
      <p:ext uri="{BB962C8B-B14F-4D97-AF65-F5344CB8AC3E}">
        <p14:creationId xmlns:p14="http://schemas.microsoft.com/office/powerpoint/2010/main" val="2267050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8E4D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AF4532-671A-B34C-8AB9-432FB8B46E30}"/>
              </a:ext>
            </a:extLst>
          </p:cNvPr>
          <p:cNvSpPr>
            <a:spLocks noGrp="1"/>
          </p:cNvSpPr>
          <p:nvPr>
            <p:ph type="title"/>
          </p:nvPr>
        </p:nvSpPr>
        <p:spPr>
          <a:xfrm>
            <a:off x="562688" y="689731"/>
            <a:ext cx="10515600" cy="1325563"/>
          </a:xfrm>
        </p:spPr>
        <p:txBody>
          <a:bodyPr anchor="t">
            <a:normAutofit/>
          </a:bodyPr>
          <a:lstStyle/>
          <a:p>
            <a:r>
              <a:rPr lang="en-US" sz="3200" dirty="0">
                <a:solidFill>
                  <a:srgbClr val="0C3C2C"/>
                </a:solidFill>
                <a:latin typeface="Segoe UI Semibold" panose="020B0702040204020203" pitchFamily="34" charset="0"/>
                <a:cs typeface="Segoe UI Semibold" panose="020B0702040204020203" pitchFamily="34" charset="0"/>
              </a:rPr>
              <a:t>The Job Guarantee as a Nominal Anchor</a:t>
            </a:r>
          </a:p>
        </p:txBody>
      </p:sp>
      <p:sp>
        <p:nvSpPr>
          <p:cNvPr id="5" name="Content Placeholder 4">
            <a:extLst>
              <a:ext uri="{FF2B5EF4-FFF2-40B4-BE49-F238E27FC236}">
                <a16:creationId xmlns:a16="http://schemas.microsoft.com/office/drawing/2014/main" id="{184B65F2-F469-654E-90F2-FE6C1C8421F8}"/>
              </a:ext>
            </a:extLst>
          </p:cNvPr>
          <p:cNvSpPr>
            <a:spLocks noGrp="1"/>
          </p:cNvSpPr>
          <p:nvPr>
            <p:ph idx="1"/>
          </p:nvPr>
        </p:nvSpPr>
        <p:spPr>
          <a:xfrm>
            <a:off x="651387" y="1816931"/>
            <a:ext cx="10515600" cy="4594756"/>
          </a:xfrm>
        </p:spPr>
        <p:txBody>
          <a:bodyPr/>
          <a:lstStyle/>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A fixed-wage public job offer anchors nominal labour costs in the state's unit of account</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Buffer-stock dynamics: workers transition into JG in downturns, out of JG into private sector in recoveries</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Hires off the bottom at a fixed wage, no upward wage pressure as employment expands</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Preserves skills, attachment and community, reduces bottlenecks in recovery</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Design: universal, public, socially useful work; centrally funded; locally delivered; residual to the broader economy</a:t>
            </a:r>
          </a:p>
        </p:txBody>
      </p:sp>
      <p:cxnSp>
        <p:nvCxnSpPr>
          <p:cNvPr id="8" name="Straight Connector 7">
            <a:extLst>
              <a:ext uri="{FF2B5EF4-FFF2-40B4-BE49-F238E27FC236}">
                <a16:creationId xmlns:a16="http://schemas.microsoft.com/office/drawing/2014/main" id="{A0DAF560-D31C-DF40-968E-CED0ADCECF8C}"/>
              </a:ext>
            </a:extLst>
          </p:cNvPr>
          <p:cNvCxnSpPr>
            <a:cxnSpLocks/>
          </p:cNvCxnSpPr>
          <p:nvPr/>
        </p:nvCxnSpPr>
        <p:spPr>
          <a:xfrm>
            <a:off x="651387" y="689731"/>
            <a:ext cx="934222" cy="0"/>
          </a:xfrm>
          <a:prstGeom prst="line">
            <a:avLst/>
          </a:prstGeom>
          <a:ln w="69850">
            <a:solidFill>
              <a:schemeClr val="bg1">
                <a:alpha val="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25023B9-1329-EFD4-D649-F63B1DC2CAA5}"/>
              </a:ext>
            </a:extLst>
          </p:cNvPr>
          <p:cNvPicPr>
            <a:picLocks noChangeAspect="1"/>
          </p:cNvPicPr>
          <p:nvPr/>
        </p:nvPicPr>
        <p:blipFill>
          <a:blip r:embed="rId2">
            <a:alphaModFix amt="20000"/>
          </a:blip>
          <a:stretch>
            <a:fillRect/>
          </a:stretch>
        </p:blipFill>
        <p:spPr>
          <a:xfrm>
            <a:off x="8825202" y="5611823"/>
            <a:ext cx="3059620" cy="1000415"/>
          </a:xfrm>
          <a:prstGeom prst="rect">
            <a:avLst/>
          </a:prstGeom>
        </p:spPr>
      </p:pic>
    </p:spTree>
    <p:extLst>
      <p:ext uri="{BB962C8B-B14F-4D97-AF65-F5344CB8AC3E}">
        <p14:creationId xmlns:p14="http://schemas.microsoft.com/office/powerpoint/2010/main" val="840299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8E4D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AF4532-671A-B34C-8AB9-432FB8B46E30}"/>
              </a:ext>
            </a:extLst>
          </p:cNvPr>
          <p:cNvSpPr>
            <a:spLocks noGrp="1"/>
          </p:cNvSpPr>
          <p:nvPr>
            <p:ph type="title"/>
          </p:nvPr>
        </p:nvSpPr>
        <p:spPr>
          <a:xfrm>
            <a:off x="562688" y="689731"/>
            <a:ext cx="10515600" cy="1325563"/>
          </a:xfrm>
        </p:spPr>
        <p:txBody>
          <a:bodyPr anchor="t">
            <a:normAutofit/>
          </a:bodyPr>
          <a:lstStyle/>
          <a:p>
            <a:r>
              <a:rPr lang="en-US" sz="3200" dirty="0">
                <a:solidFill>
                  <a:srgbClr val="0C3C2C"/>
                </a:solidFill>
                <a:latin typeface="Segoe UI Semibold" panose="020B0702040204020203" pitchFamily="34" charset="0"/>
                <a:cs typeface="Segoe UI Semibold" panose="020B0702040204020203" pitchFamily="34" charset="0"/>
              </a:rPr>
              <a:t>Common Critiques and Responses</a:t>
            </a:r>
          </a:p>
        </p:txBody>
      </p:sp>
      <p:sp>
        <p:nvSpPr>
          <p:cNvPr id="5" name="Content Placeholder 4">
            <a:extLst>
              <a:ext uri="{FF2B5EF4-FFF2-40B4-BE49-F238E27FC236}">
                <a16:creationId xmlns:a16="http://schemas.microsoft.com/office/drawing/2014/main" id="{184B65F2-F469-654E-90F2-FE6C1C8421F8}"/>
              </a:ext>
            </a:extLst>
          </p:cNvPr>
          <p:cNvSpPr>
            <a:spLocks noGrp="1"/>
          </p:cNvSpPr>
          <p:nvPr>
            <p:ph idx="1"/>
          </p:nvPr>
        </p:nvSpPr>
        <p:spPr>
          <a:xfrm>
            <a:off x="651387" y="1816931"/>
            <a:ext cx="10515600" cy="4594756"/>
          </a:xfrm>
        </p:spPr>
        <p:txBody>
          <a:bodyPr/>
          <a:lstStyle/>
          <a:p>
            <a:pPr marL="285750" indent="-285750">
              <a:lnSpc>
                <a:spcPts val="2200"/>
              </a:lnSpc>
              <a:spcBef>
                <a:spcPts val="500"/>
              </a:spcBef>
              <a:buFont typeface="Arial" panose="020B0604020202020204" pitchFamily="34" charset="0"/>
              <a:buChar char="•"/>
            </a:pPr>
            <a:r>
              <a:rPr lang="en-US" sz="1700" dirty="0">
                <a:solidFill>
                  <a:schemeClr val="tx1">
                    <a:lumMod val="85000"/>
                    <a:lumOff val="15000"/>
                  </a:schemeClr>
                </a:solidFill>
                <a:latin typeface="Segoe UI" panose="020B0502040204020203" pitchFamily="34" charset="0"/>
                <a:cs typeface="Segoe UI" panose="020B0502040204020203" pitchFamily="34" charset="0"/>
              </a:rPr>
              <a:t>"It will be inflationary / erode wage differentials"</a:t>
            </a:r>
          </a:p>
          <a:p>
            <a:pPr marL="285750" indent="-285750">
              <a:lnSpc>
                <a:spcPts val="2200"/>
              </a:lnSpc>
              <a:spcBef>
                <a:spcPts val="500"/>
              </a:spcBef>
              <a:buFont typeface="Arial" panose="020B0604020202020204" pitchFamily="34" charset="0"/>
              <a:buChar char="•"/>
            </a:pPr>
            <a:r>
              <a:rPr lang="en-US" sz="1700" dirty="0">
                <a:solidFill>
                  <a:schemeClr val="tx1">
                    <a:lumMod val="85000"/>
                    <a:lumOff val="15000"/>
                  </a:schemeClr>
                </a:solidFill>
                <a:latin typeface="Segoe UI" panose="020B0502040204020203" pitchFamily="34" charset="0"/>
                <a:cs typeface="Segoe UI" panose="020B0502040204020203" pitchFamily="34" charset="0"/>
              </a:rPr>
              <a:t>State hires off the bottom at a fixed rate, no bidding war for existing labour</a:t>
            </a:r>
          </a:p>
          <a:p>
            <a:pPr marL="285750" indent="-285750">
              <a:lnSpc>
                <a:spcPts val="2200"/>
              </a:lnSpc>
              <a:spcBef>
                <a:spcPts val="500"/>
              </a:spcBef>
              <a:buFont typeface="Arial" panose="020B0604020202020204" pitchFamily="34" charset="0"/>
              <a:buChar char="•"/>
            </a:pPr>
            <a:r>
              <a:rPr lang="en-US" sz="1700" dirty="0">
                <a:solidFill>
                  <a:schemeClr val="tx1">
                    <a:lumMod val="85000"/>
                    <a:lumOff val="15000"/>
                  </a:schemeClr>
                </a:solidFill>
                <a:latin typeface="Segoe UI" panose="020B0502040204020203" pitchFamily="34" charset="0"/>
                <a:cs typeface="Segoe UI" panose="020B0502040204020203" pitchFamily="34" charset="0"/>
              </a:rPr>
              <a:t>Low-wage employers raising pay reflects improved standards, not an inflationary impulse</a:t>
            </a:r>
          </a:p>
          <a:p>
            <a:pPr marL="285750" indent="-285750">
              <a:lnSpc>
                <a:spcPts val="2200"/>
              </a:lnSpc>
              <a:spcBef>
                <a:spcPts val="500"/>
              </a:spcBef>
              <a:buFont typeface="Arial" panose="020B0604020202020204" pitchFamily="34" charset="0"/>
              <a:buChar char="•"/>
            </a:pPr>
            <a:r>
              <a:rPr lang="en-US" sz="1700" dirty="0">
                <a:solidFill>
                  <a:schemeClr val="tx1">
                    <a:lumMod val="85000"/>
                    <a:lumOff val="15000"/>
                  </a:schemeClr>
                </a:solidFill>
                <a:latin typeface="Segoe UI" panose="020B0502040204020203" pitchFamily="34" charset="0"/>
                <a:cs typeface="Segoe UI" panose="020B0502040204020203" pitchFamily="34" charset="0"/>
              </a:rPr>
              <a:t>"FX markets constrain developing countries" (Bonizzi et al. 2019)</a:t>
            </a:r>
          </a:p>
          <a:p>
            <a:pPr marL="285750" indent="-285750">
              <a:lnSpc>
                <a:spcPts val="2200"/>
              </a:lnSpc>
              <a:spcBef>
                <a:spcPts val="500"/>
              </a:spcBef>
              <a:buFont typeface="Arial" panose="020B0604020202020204" pitchFamily="34" charset="0"/>
              <a:buChar char="•"/>
            </a:pPr>
            <a:r>
              <a:rPr lang="en-US" sz="1700" dirty="0">
                <a:solidFill>
                  <a:schemeClr val="tx1">
                    <a:lumMod val="85000"/>
                    <a:lumOff val="15000"/>
                  </a:schemeClr>
                </a:solidFill>
                <a:latin typeface="Segoe UI" panose="020B0502040204020203" pitchFamily="34" charset="0"/>
                <a:cs typeface="Segoe UI" panose="020B0502040204020203" pitchFamily="34" charset="0"/>
              </a:rPr>
              <a:t>Floating-rate currency issuers face real resource limits, not financial ones</a:t>
            </a:r>
          </a:p>
          <a:p>
            <a:pPr marL="285750" indent="-285750">
              <a:lnSpc>
                <a:spcPts val="2200"/>
              </a:lnSpc>
              <a:spcBef>
                <a:spcPts val="500"/>
              </a:spcBef>
              <a:buFont typeface="Arial" panose="020B0604020202020204" pitchFamily="34" charset="0"/>
              <a:buChar char="•"/>
            </a:pPr>
            <a:r>
              <a:rPr lang="en-US" sz="1700" dirty="0">
                <a:solidFill>
                  <a:schemeClr val="tx1">
                    <a:lumMod val="85000"/>
                    <a:lumOff val="15000"/>
                  </a:schemeClr>
                </a:solidFill>
                <a:latin typeface="Segoe UI" panose="020B0502040204020203" pitchFamily="34" charset="0"/>
                <a:cs typeface="Segoe UI" panose="020B0502040204020203" pitchFamily="34" charset="0"/>
              </a:rPr>
              <a:t>If imports or speculation pressure the currency, capital controls and targeted intervention remain available policy tools</a:t>
            </a:r>
          </a:p>
        </p:txBody>
      </p:sp>
      <p:cxnSp>
        <p:nvCxnSpPr>
          <p:cNvPr id="8" name="Straight Connector 7">
            <a:extLst>
              <a:ext uri="{FF2B5EF4-FFF2-40B4-BE49-F238E27FC236}">
                <a16:creationId xmlns:a16="http://schemas.microsoft.com/office/drawing/2014/main" id="{A0DAF560-D31C-DF40-968E-CED0ADCECF8C}"/>
              </a:ext>
            </a:extLst>
          </p:cNvPr>
          <p:cNvCxnSpPr>
            <a:cxnSpLocks/>
          </p:cNvCxnSpPr>
          <p:nvPr/>
        </p:nvCxnSpPr>
        <p:spPr>
          <a:xfrm>
            <a:off x="651387" y="689731"/>
            <a:ext cx="934222" cy="0"/>
          </a:xfrm>
          <a:prstGeom prst="line">
            <a:avLst/>
          </a:prstGeom>
          <a:ln w="69850">
            <a:solidFill>
              <a:schemeClr val="bg1">
                <a:alpha val="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25023B9-1329-EFD4-D649-F63B1DC2CAA5}"/>
              </a:ext>
            </a:extLst>
          </p:cNvPr>
          <p:cNvPicPr>
            <a:picLocks noChangeAspect="1"/>
          </p:cNvPicPr>
          <p:nvPr/>
        </p:nvPicPr>
        <p:blipFill>
          <a:blip r:embed="rId2">
            <a:alphaModFix amt="20000"/>
          </a:blip>
          <a:stretch>
            <a:fillRect/>
          </a:stretch>
        </p:blipFill>
        <p:spPr>
          <a:xfrm>
            <a:off x="8825202" y="5611823"/>
            <a:ext cx="3059620" cy="1000415"/>
          </a:xfrm>
          <a:prstGeom prst="rect">
            <a:avLst/>
          </a:prstGeom>
        </p:spPr>
      </p:pic>
    </p:spTree>
    <p:extLst>
      <p:ext uri="{BB962C8B-B14F-4D97-AF65-F5344CB8AC3E}">
        <p14:creationId xmlns:p14="http://schemas.microsoft.com/office/powerpoint/2010/main" val="1002950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8E4D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AF4532-671A-B34C-8AB9-432FB8B46E30}"/>
              </a:ext>
            </a:extLst>
          </p:cNvPr>
          <p:cNvSpPr>
            <a:spLocks noGrp="1"/>
          </p:cNvSpPr>
          <p:nvPr>
            <p:ph type="title"/>
          </p:nvPr>
        </p:nvSpPr>
        <p:spPr>
          <a:xfrm>
            <a:off x="562688" y="689731"/>
            <a:ext cx="10515600" cy="1325563"/>
          </a:xfrm>
        </p:spPr>
        <p:txBody>
          <a:bodyPr anchor="t">
            <a:normAutofit/>
          </a:bodyPr>
          <a:lstStyle/>
          <a:p>
            <a:r>
              <a:rPr lang="en-US" sz="3200" dirty="0">
                <a:solidFill>
                  <a:srgbClr val="0C3C2C"/>
                </a:solidFill>
                <a:latin typeface="Segoe UI Semibold" panose="020B0702040204020203" pitchFamily="34" charset="0"/>
                <a:cs typeface="Segoe UI Semibold" panose="020B0702040204020203" pitchFamily="34" charset="0"/>
              </a:rPr>
              <a:t>Conclusion</a:t>
            </a:r>
          </a:p>
        </p:txBody>
      </p:sp>
      <p:sp>
        <p:nvSpPr>
          <p:cNvPr id="5" name="Content Placeholder 4">
            <a:extLst>
              <a:ext uri="{FF2B5EF4-FFF2-40B4-BE49-F238E27FC236}">
                <a16:creationId xmlns:a16="http://schemas.microsoft.com/office/drawing/2014/main" id="{184B65F2-F469-654E-90F2-FE6C1C8421F8}"/>
              </a:ext>
            </a:extLst>
          </p:cNvPr>
          <p:cNvSpPr>
            <a:spLocks noGrp="1"/>
          </p:cNvSpPr>
          <p:nvPr>
            <p:ph idx="1"/>
          </p:nvPr>
        </p:nvSpPr>
        <p:spPr>
          <a:xfrm>
            <a:off x="651387" y="1816931"/>
            <a:ext cx="10515600" cy="4594756"/>
          </a:xfrm>
        </p:spPr>
        <p:txBody>
          <a:bodyPr/>
          <a:lstStyle/>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Sustainable provisioning is a problem of real-resource allocation, not affordability</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Inflation under ecological constraint is sectoral and distributive; blunt monetary instruments cannot fix it</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The Job Guarantee replaces an unemployment buffer with a buffer stock of employed </a:t>
            </a:r>
            <a:r>
              <a:rPr lang="en-US" sz="1800" dirty="0" err="1">
                <a:solidFill>
                  <a:schemeClr val="tx1">
                    <a:lumMod val="85000"/>
                    <a:lumOff val="15000"/>
                  </a:schemeClr>
                </a:solidFill>
                <a:latin typeface="Segoe UI" panose="020B0502040204020203" pitchFamily="34" charset="0"/>
                <a:cs typeface="Segoe UI" panose="020B0502040204020203" pitchFamily="34" charset="0"/>
              </a:rPr>
              <a:t>labour</a:t>
            </a:r>
            <a:r>
              <a:rPr lang="en-US" sz="1800" dirty="0">
                <a:solidFill>
                  <a:schemeClr val="tx1">
                    <a:lumMod val="85000"/>
                    <a:lumOff val="15000"/>
                  </a:schemeClr>
                </a:solidFill>
                <a:latin typeface="Segoe UI" panose="020B0502040204020203" pitchFamily="34" charset="0"/>
                <a:cs typeface="Segoe UI" panose="020B0502040204020203" pitchFamily="34" charset="0"/>
              </a:rPr>
              <a:t>, a better anchor, preserves skills, and sustains incomes</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It provides the standing institution to reallocate labour as ecological transition contracts some sectors and expands others</a:t>
            </a:r>
          </a:p>
          <a:p>
            <a:pPr marL="285750" indent="-285750">
              <a:lnSpc>
                <a:spcPts val="2400"/>
              </a:lnSpc>
              <a:spcBef>
                <a:spcPts val="600"/>
              </a:spcBef>
              <a:buFont typeface="Arial" panose="020B0604020202020204" pitchFamily="34" charset="0"/>
              <a:buChar char="•"/>
            </a:pPr>
            <a:r>
              <a:rPr lang="en-US" sz="1800" dirty="0">
                <a:solidFill>
                  <a:schemeClr val="tx1">
                    <a:lumMod val="85000"/>
                    <a:lumOff val="15000"/>
                  </a:schemeClr>
                </a:solidFill>
                <a:latin typeface="Segoe UI" panose="020B0502040204020203" pitchFamily="34" charset="0"/>
                <a:cs typeface="Segoe UI" panose="020B0502040204020203" pitchFamily="34" charset="0"/>
              </a:rPr>
              <a:t>Environmental sustainability and full employment are complements, not competitors</a:t>
            </a:r>
          </a:p>
        </p:txBody>
      </p:sp>
      <p:cxnSp>
        <p:nvCxnSpPr>
          <p:cNvPr id="8" name="Straight Connector 7">
            <a:extLst>
              <a:ext uri="{FF2B5EF4-FFF2-40B4-BE49-F238E27FC236}">
                <a16:creationId xmlns:a16="http://schemas.microsoft.com/office/drawing/2014/main" id="{A0DAF560-D31C-DF40-968E-CED0ADCECF8C}"/>
              </a:ext>
            </a:extLst>
          </p:cNvPr>
          <p:cNvCxnSpPr>
            <a:cxnSpLocks/>
          </p:cNvCxnSpPr>
          <p:nvPr/>
        </p:nvCxnSpPr>
        <p:spPr>
          <a:xfrm>
            <a:off x="651387" y="689731"/>
            <a:ext cx="934222" cy="0"/>
          </a:xfrm>
          <a:prstGeom prst="line">
            <a:avLst/>
          </a:prstGeom>
          <a:ln w="69850">
            <a:solidFill>
              <a:schemeClr val="bg1">
                <a:alpha val="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25023B9-1329-EFD4-D649-F63B1DC2CAA5}"/>
              </a:ext>
            </a:extLst>
          </p:cNvPr>
          <p:cNvPicPr>
            <a:picLocks noChangeAspect="1"/>
          </p:cNvPicPr>
          <p:nvPr/>
        </p:nvPicPr>
        <p:blipFill>
          <a:blip r:embed="rId2">
            <a:alphaModFix amt="20000"/>
          </a:blip>
          <a:stretch>
            <a:fillRect/>
          </a:stretch>
        </p:blipFill>
        <p:spPr>
          <a:xfrm>
            <a:off x="8825202" y="5611823"/>
            <a:ext cx="3059620" cy="1000415"/>
          </a:xfrm>
          <a:prstGeom prst="rect">
            <a:avLst/>
          </a:prstGeom>
        </p:spPr>
      </p:pic>
    </p:spTree>
    <p:extLst>
      <p:ext uri="{BB962C8B-B14F-4D97-AF65-F5344CB8AC3E}">
        <p14:creationId xmlns:p14="http://schemas.microsoft.com/office/powerpoint/2010/main" val="1801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8E4D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AF4532-671A-B34C-8AB9-432FB8B46E30}"/>
              </a:ext>
            </a:extLst>
          </p:cNvPr>
          <p:cNvSpPr>
            <a:spLocks noGrp="1"/>
          </p:cNvSpPr>
          <p:nvPr>
            <p:ph type="title"/>
          </p:nvPr>
        </p:nvSpPr>
        <p:spPr>
          <a:xfrm>
            <a:off x="562688" y="689731"/>
            <a:ext cx="10515600" cy="1325563"/>
          </a:xfrm>
        </p:spPr>
        <p:txBody>
          <a:bodyPr anchor="t">
            <a:normAutofit/>
          </a:bodyPr>
          <a:lstStyle/>
          <a:p>
            <a:r>
              <a:rPr lang="en-US" sz="3200" dirty="0">
                <a:solidFill>
                  <a:srgbClr val="0C3C2C"/>
                </a:solidFill>
                <a:latin typeface="Segoe UI Semibold" panose="020B0702040204020203" pitchFamily="34" charset="0"/>
                <a:cs typeface="Segoe UI Semibold" panose="020B0702040204020203" pitchFamily="34" charset="0"/>
              </a:rPr>
              <a:t>Selected References</a:t>
            </a:r>
          </a:p>
        </p:txBody>
      </p:sp>
      <p:sp>
        <p:nvSpPr>
          <p:cNvPr id="5" name="Content Placeholder 4">
            <a:extLst>
              <a:ext uri="{FF2B5EF4-FFF2-40B4-BE49-F238E27FC236}">
                <a16:creationId xmlns:a16="http://schemas.microsoft.com/office/drawing/2014/main" id="{184B65F2-F469-654E-90F2-FE6C1C8421F8}"/>
              </a:ext>
            </a:extLst>
          </p:cNvPr>
          <p:cNvSpPr>
            <a:spLocks noGrp="1"/>
          </p:cNvSpPr>
          <p:nvPr>
            <p:ph idx="1"/>
          </p:nvPr>
        </p:nvSpPr>
        <p:spPr>
          <a:xfrm>
            <a:off x="651387" y="1816931"/>
            <a:ext cx="10515600" cy="4594756"/>
          </a:xfrm>
        </p:spPr>
        <p:txBody>
          <a:bodyPr/>
          <a:lstStyle/>
          <a:p>
            <a:pPr marL="228600" indent="-228600">
              <a:lnSpc>
                <a:spcPts val="1700"/>
              </a:lnSpc>
              <a:spcBef>
                <a:spcPts val="200"/>
              </a:spcBef>
              <a:buNone/>
            </a:pPr>
            <a:r>
              <a:rPr lang="en-US" sz="1300" dirty="0">
                <a:solidFill>
                  <a:schemeClr val="tx1">
                    <a:lumMod val="85000"/>
                    <a:lumOff val="15000"/>
                  </a:schemeClr>
                </a:solidFill>
                <a:latin typeface="Segoe UI" panose="020B0502040204020203" pitchFamily="34" charset="0"/>
                <a:cs typeface="Segoe UI" panose="020B0502040204020203" pitchFamily="34" charset="0"/>
              </a:rPr>
              <a:t>Armstrong, P. (2024) The Contribution of Modern Monetary Theory to Heterodox Economics. In King &amp; Jefferson (eds), Post Keynesian Economics. Edward Elgar.</a:t>
            </a:r>
          </a:p>
          <a:p>
            <a:pPr marL="228600" indent="-228600">
              <a:lnSpc>
                <a:spcPts val="1700"/>
              </a:lnSpc>
              <a:spcBef>
                <a:spcPts val="200"/>
              </a:spcBef>
              <a:buNone/>
            </a:pPr>
            <a:r>
              <a:rPr lang="en-US" sz="1300" dirty="0">
                <a:solidFill>
                  <a:schemeClr val="tx1">
                    <a:lumMod val="85000"/>
                    <a:lumOff val="15000"/>
                  </a:schemeClr>
                </a:solidFill>
                <a:latin typeface="Segoe UI" panose="020B0502040204020203" pitchFamily="34" charset="0"/>
                <a:cs typeface="Segoe UI" panose="020B0502040204020203" pitchFamily="34" charset="0"/>
              </a:rPr>
              <a:t>Armstrong, P. &amp; Siddiqui, K. (2019) The Case for the Ontology of Money as Credit. Real World Economics Review, 90.</a:t>
            </a:r>
          </a:p>
          <a:p>
            <a:pPr marL="228600" indent="-228600">
              <a:lnSpc>
                <a:spcPts val="1700"/>
              </a:lnSpc>
              <a:spcBef>
                <a:spcPts val="200"/>
              </a:spcBef>
              <a:buNone/>
            </a:pPr>
            <a:r>
              <a:rPr lang="en-US" sz="1300" dirty="0">
                <a:solidFill>
                  <a:schemeClr val="tx1">
                    <a:lumMod val="85000"/>
                    <a:lumOff val="15000"/>
                  </a:schemeClr>
                </a:solidFill>
                <a:latin typeface="Segoe UI" panose="020B0502040204020203" pitchFamily="34" charset="0"/>
                <a:cs typeface="Segoe UI" panose="020B0502040204020203" pitchFamily="34" charset="0"/>
              </a:rPr>
              <a:t>Bonizzi, B., Kaltenbrunner, A. &amp; Michell, J. (2019) Monetary Sovereignty is a Spectrum. Real-World Economics Review, 89, 46–61.</a:t>
            </a:r>
          </a:p>
          <a:p>
            <a:pPr marL="228600" indent="-228600">
              <a:lnSpc>
                <a:spcPts val="1700"/>
              </a:lnSpc>
              <a:spcBef>
                <a:spcPts val="200"/>
              </a:spcBef>
              <a:buNone/>
            </a:pPr>
            <a:r>
              <a:rPr lang="en-US" sz="1300" dirty="0">
                <a:solidFill>
                  <a:schemeClr val="tx1">
                    <a:lumMod val="85000"/>
                    <a:lumOff val="15000"/>
                  </a:schemeClr>
                </a:solidFill>
                <a:latin typeface="Segoe UI" panose="020B0502040204020203" pitchFamily="34" charset="0"/>
                <a:cs typeface="Segoe UI" panose="020B0502040204020203" pitchFamily="34" charset="0"/>
              </a:rPr>
              <a:t>Ferguson, S. (2018) Declarations of Dependence: Money, Politics, and the Aesthetics of Care. University of Nebraska Press.</a:t>
            </a:r>
          </a:p>
          <a:p>
            <a:pPr marL="228600" indent="-228600">
              <a:lnSpc>
                <a:spcPts val="1700"/>
              </a:lnSpc>
              <a:spcBef>
                <a:spcPts val="200"/>
              </a:spcBef>
              <a:buNone/>
            </a:pPr>
            <a:r>
              <a:rPr lang="en-US" sz="1300" dirty="0">
                <a:solidFill>
                  <a:schemeClr val="tx1">
                    <a:lumMod val="85000"/>
                    <a:lumOff val="15000"/>
                  </a:schemeClr>
                </a:solidFill>
                <a:latin typeface="Segoe UI" panose="020B0502040204020203" pitchFamily="34" charset="0"/>
                <a:cs typeface="Segoe UI" panose="020B0502040204020203" pitchFamily="34" charset="0"/>
              </a:rPr>
              <a:t>Hickel, J. (2020) Less Is More: How Degrowth Will Save the World. Penguin.</a:t>
            </a:r>
          </a:p>
          <a:p>
            <a:pPr marL="228600" indent="-228600">
              <a:lnSpc>
                <a:spcPts val="1700"/>
              </a:lnSpc>
              <a:spcBef>
                <a:spcPts val="200"/>
              </a:spcBef>
              <a:buNone/>
            </a:pPr>
            <a:r>
              <a:rPr lang="en-US" sz="1300" dirty="0">
                <a:solidFill>
                  <a:schemeClr val="tx1">
                    <a:lumMod val="85000"/>
                    <a:lumOff val="15000"/>
                  </a:schemeClr>
                </a:solidFill>
                <a:latin typeface="Segoe UI" panose="020B0502040204020203" pitchFamily="34" charset="0"/>
                <a:cs typeface="Segoe UI" panose="020B0502040204020203" pitchFamily="34" charset="0"/>
              </a:rPr>
              <a:t>Innes, A. M. (1913) What is Money? Banking Law Journal, May, 377–408.</a:t>
            </a:r>
          </a:p>
          <a:p>
            <a:pPr marL="228600" indent="-228600">
              <a:lnSpc>
                <a:spcPts val="1700"/>
              </a:lnSpc>
              <a:spcBef>
                <a:spcPts val="200"/>
              </a:spcBef>
              <a:buNone/>
            </a:pPr>
            <a:r>
              <a:rPr lang="en-US" sz="1300" dirty="0">
                <a:solidFill>
                  <a:schemeClr val="tx1">
                    <a:lumMod val="85000"/>
                    <a:lumOff val="15000"/>
                  </a:schemeClr>
                </a:solidFill>
                <a:latin typeface="Segoe UI" panose="020B0502040204020203" pitchFamily="34" charset="0"/>
                <a:cs typeface="Segoe UI" panose="020B0502040204020203" pitchFamily="34" charset="0"/>
              </a:rPr>
              <a:t>Kelton, S. (2021) Yes, We Can! The Lens.</a:t>
            </a:r>
          </a:p>
          <a:p>
            <a:pPr marL="228600" indent="-228600">
              <a:lnSpc>
                <a:spcPts val="1700"/>
              </a:lnSpc>
              <a:spcBef>
                <a:spcPts val="200"/>
              </a:spcBef>
              <a:buNone/>
            </a:pPr>
            <a:r>
              <a:rPr lang="en-US" sz="1300" dirty="0">
                <a:solidFill>
                  <a:schemeClr val="tx1">
                    <a:lumMod val="85000"/>
                    <a:lumOff val="15000"/>
                  </a:schemeClr>
                </a:solidFill>
                <a:latin typeface="Segoe UI" panose="020B0502040204020203" pitchFamily="34" charset="0"/>
                <a:cs typeface="Segoe UI" panose="020B0502040204020203" pitchFamily="34" charset="0"/>
              </a:rPr>
              <a:t>Knapp, G. F. (1924) The State Theory of Money. Augustus M. Kelley.</a:t>
            </a:r>
          </a:p>
          <a:p>
            <a:pPr marL="228600" indent="-228600">
              <a:lnSpc>
                <a:spcPts val="1700"/>
              </a:lnSpc>
              <a:spcBef>
                <a:spcPts val="200"/>
              </a:spcBef>
              <a:buNone/>
            </a:pPr>
            <a:r>
              <a:rPr lang="en-US" sz="1300" dirty="0">
                <a:solidFill>
                  <a:schemeClr val="tx1">
                    <a:lumMod val="85000"/>
                    <a:lumOff val="15000"/>
                  </a:schemeClr>
                </a:solidFill>
                <a:latin typeface="Segoe UI" panose="020B0502040204020203" pitchFamily="34" charset="0"/>
                <a:cs typeface="Segoe UI" panose="020B0502040204020203" pitchFamily="34" charset="0"/>
              </a:rPr>
              <a:t>Lorenzoni, G. &amp; Werning, I. (2023) Inflation is Conflict. NBER Working Paper 31099.</a:t>
            </a:r>
          </a:p>
          <a:p>
            <a:pPr marL="228600" indent="-228600">
              <a:lnSpc>
                <a:spcPts val="1700"/>
              </a:lnSpc>
              <a:spcBef>
                <a:spcPts val="200"/>
              </a:spcBef>
              <a:buNone/>
            </a:pPr>
            <a:r>
              <a:rPr lang="en-US" sz="1300" dirty="0">
                <a:solidFill>
                  <a:schemeClr val="tx1">
                    <a:lumMod val="85000"/>
                    <a:lumOff val="15000"/>
                  </a:schemeClr>
                </a:solidFill>
                <a:latin typeface="Segoe UI" panose="020B0502040204020203" pitchFamily="34" charset="0"/>
                <a:cs typeface="Segoe UI" panose="020B0502040204020203" pitchFamily="34" charset="0"/>
              </a:rPr>
              <a:t>Mitchell, W., Wray, L. R. &amp; Watts, M. (2019) Macroeconomics. Red Globe Press.</a:t>
            </a:r>
          </a:p>
          <a:p>
            <a:pPr marL="228600" indent="-228600">
              <a:lnSpc>
                <a:spcPts val="1700"/>
              </a:lnSpc>
              <a:spcBef>
                <a:spcPts val="200"/>
              </a:spcBef>
              <a:buNone/>
            </a:pPr>
            <a:r>
              <a:rPr lang="en-US" sz="1300" dirty="0">
                <a:solidFill>
                  <a:schemeClr val="tx1">
                    <a:lumMod val="85000"/>
                    <a:lumOff val="15000"/>
                  </a:schemeClr>
                </a:solidFill>
                <a:latin typeface="Segoe UI" panose="020B0502040204020203" pitchFamily="34" charset="0"/>
                <a:cs typeface="Segoe UI" panose="020B0502040204020203" pitchFamily="34" charset="0"/>
              </a:rPr>
              <a:t>Mosler, W. B. (2020) MMT White Paper. moslereconomics.com.</a:t>
            </a:r>
          </a:p>
          <a:p>
            <a:pPr marL="228600" indent="-228600">
              <a:lnSpc>
                <a:spcPts val="1700"/>
              </a:lnSpc>
              <a:spcBef>
                <a:spcPts val="200"/>
              </a:spcBef>
              <a:buNone/>
            </a:pPr>
            <a:r>
              <a:rPr lang="en-US" sz="1300" dirty="0">
                <a:solidFill>
                  <a:schemeClr val="tx1">
                    <a:lumMod val="85000"/>
                    <a:lumOff val="15000"/>
                  </a:schemeClr>
                </a:solidFill>
                <a:latin typeface="Segoe UI" panose="020B0502040204020203" pitchFamily="34" charset="0"/>
                <a:cs typeface="Segoe UI" panose="020B0502040204020203" pitchFamily="34" charset="0"/>
              </a:rPr>
              <a:t>Palley, T. (2020) What's Wrong with Modern Money Theory. Review of Keynesian Economics, 8(4), 472–93.</a:t>
            </a:r>
          </a:p>
          <a:p>
            <a:pPr marL="228600" indent="-228600">
              <a:lnSpc>
                <a:spcPts val="1700"/>
              </a:lnSpc>
              <a:spcBef>
                <a:spcPts val="200"/>
              </a:spcBef>
              <a:buNone/>
            </a:pPr>
            <a:r>
              <a:rPr lang="en-US" sz="1300" dirty="0">
                <a:solidFill>
                  <a:schemeClr val="tx1">
                    <a:lumMod val="85000"/>
                    <a:lumOff val="15000"/>
                  </a:schemeClr>
                </a:solidFill>
                <a:latin typeface="Segoe UI" panose="020B0502040204020203" pitchFamily="34" charset="0"/>
                <a:cs typeface="Segoe UI" panose="020B0502040204020203" pitchFamily="34" charset="0"/>
              </a:rPr>
              <a:t>Tcherneva, P. R. (2020) The Case for a Job Guarantee. Polity Press.</a:t>
            </a:r>
          </a:p>
          <a:p>
            <a:pPr marL="228600" indent="-228600">
              <a:lnSpc>
                <a:spcPts val="1700"/>
              </a:lnSpc>
              <a:spcBef>
                <a:spcPts val="200"/>
              </a:spcBef>
              <a:buNone/>
            </a:pPr>
            <a:r>
              <a:rPr lang="en-US" sz="1300" dirty="0">
                <a:solidFill>
                  <a:schemeClr val="tx1">
                    <a:lumMod val="85000"/>
                    <a:lumOff val="15000"/>
                  </a:schemeClr>
                </a:solidFill>
                <a:latin typeface="Segoe UI" panose="020B0502040204020203" pitchFamily="34" charset="0"/>
                <a:cs typeface="Segoe UI" panose="020B0502040204020203" pitchFamily="34" charset="0"/>
              </a:rPr>
              <a:t>Wray, L. R. (1998) Understanding Modern Money. Edward Elgar.</a:t>
            </a:r>
          </a:p>
        </p:txBody>
      </p:sp>
      <p:cxnSp>
        <p:nvCxnSpPr>
          <p:cNvPr id="8" name="Straight Connector 7">
            <a:extLst>
              <a:ext uri="{FF2B5EF4-FFF2-40B4-BE49-F238E27FC236}">
                <a16:creationId xmlns:a16="http://schemas.microsoft.com/office/drawing/2014/main" id="{A0DAF560-D31C-DF40-968E-CED0ADCECF8C}"/>
              </a:ext>
            </a:extLst>
          </p:cNvPr>
          <p:cNvCxnSpPr>
            <a:cxnSpLocks/>
          </p:cNvCxnSpPr>
          <p:nvPr/>
        </p:nvCxnSpPr>
        <p:spPr>
          <a:xfrm>
            <a:off x="651387" y="689731"/>
            <a:ext cx="934222" cy="0"/>
          </a:xfrm>
          <a:prstGeom prst="line">
            <a:avLst/>
          </a:prstGeom>
          <a:ln w="69850">
            <a:solidFill>
              <a:schemeClr val="bg1">
                <a:alpha val="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25023B9-1329-EFD4-D649-F63B1DC2CAA5}"/>
              </a:ext>
            </a:extLst>
          </p:cNvPr>
          <p:cNvPicPr>
            <a:picLocks noChangeAspect="1"/>
          </p:cNvPicPr>
          <p:nvPr/>
        </p:nvPicPr>
        <p:blipFill>
          <a:blip r:embed="rId2">
            <a:alphaModFix amt="20000"/>
          </a:blip>
          <a:stretch>
            <a:fillRect/>
          </a:stretch>
        </p:blipFill>
        <p:spPr>
          <a:xfrm>
            <a:off x="8825202" y="5611823"/>
            <a:ext cx="3059620" cy="1000415"/>
          </a:xfrm>
          <a:prstGeom prst="rect">
            <a:avLst/>
          </a:prstGeom>
        </p:spPr>
      </p:pic>
    </p:spTree>
    <p:extLst>
      <p:ext uri="{BB962C8B-B14F-4D97-AF65-F5344CB8AC3E}">
        <p14:creationId xmlns:p14="http://schemas.microsoft.com/office/powerpoint/2010/main" val="2413100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8E4DB"/>
        </a:solidFill>
        <a:effectLst/>
      </p:bgPr>
    </p:bg>
    <p:spTree>
      <p:nvGrpSpPr>
        <p:cNvPr id="1" name="">
          <a:extLst>
            <a:ext uri="{FF2B5EF4-FFF2-40B4-BE49-F238E27FC236}">
              <a16:creationId xmlns:a16="http://schemas.microsoft.com/office/drawing/2014/main" id="{919DEBB3-A97A-6457-C23B-CCC51166E44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18D68B0-9C3E-77C5-6497-D0875CFE5561}"/>
              </a:ext>
            </a:extLst>
          </p:cNvPr>
          <p:cNvSpPr>
            <a:spLocks noGrp="1"/>
          </p:cNvSpPr>
          <p:nvPr>
            <p:ph type="title"/>
          </p:nvPr>
        </p:nvSpPr>
        <p:spPr>
          <a:xfrm>
            <a:off x="562688" y="689731"/>
            <a:ext cx="10515600" cy="1325563"/>
          </a:xfrm>
        </p:spPr>
        <p:txBody>
          <a:bodyPr anchor="t">
            <a:normAutofit/>
          </a:bodyPr>
          <a:lstStyle/>
          <a:p>
            <a:r>
              <a:rPr lang="en-US" sz="3600" dirty="0">
                <a:solidFill>
                  <a:srgbClr val="0C3C2C"/>
                </a:solidFill>
                <a:latin typeface="Segoe UI Semibold" panose="020B0702040204020203" pitchFamily="34" charset="0"/>
                <a:cs typeface="Segoe UI Semibold" panose="020B0702040204020203" pitchFamily="34" charset="0"/>
              </a:rPr>
              <a:t>Questions?</a:t>
            </a:r>
          </a:p>
        </p:txBody>
      </p:sp>
      <p:sp>
        <p:nvSpPr>
          <p:cNvPr id="5" name="Content Placeholder 4">
            <a:extLst>
              <a:ext uri="{FF2B5EF4-FFF2-40B4-BE49-F238E27FC236}">
                <a16:creationId xmlns:a16="http://schemas.microsoft.com/office/drawing/2014/main" id="{5813020F-E3CF-CC12-B7EA-0861D44B8FFD}"/>
              </a:ext>
            </a:extLst>
          </p:cNvPr>
          <p:cNvSpPr>
            <a:spLocks noGrp="1"/>
          </p:cNvSpPr>
          <p:nvPr>
            <p:ph idx="1"/>
          </p:nvPr>
        </p:nvSpPr>
        <p:spPr>
          <a:xfrm>
            <a:off x="651387" y="6001506"/>
            <a:ext cx="10515600" cy="333526"/>
          </a:xfrm>
        </p:spPr>
        <p:txBody>
          <a:bodyPr>
            <a:normAutofit/>
          </a:bodyPr>
          <a:lstStyle/>
          <a:p>
            <a:pPr marL="0" indent="0">
              <a:buNone/>
            </a:pPr>
            <a:r>
              <a:rPr lang="en-US" sz="1600" dirty="0">
                <a:solidFill>
                  <a:schemeClr val="tx1">
                    <a:lumMod val="85000"/>
                    <a:lumOff val="15000"/>
                  </a:schemeClr>
                </a:solidFill>
                <a:latin typeface="Segoe UI" panose="020B0502040204020203" pitchFamily="34" charset="0"/>
                <a:cs typeface="Segoe UI" panose="020B0502040204020203" pitchFamily="34" charset="0"/>
              </a:rPr>
              <a:t>Image/data title (Source: source)</a:t>
            </a:r>
          </a:p>
        </p:txBody>
      </p:sp>
      <p:cxnSp>
        <p:nvCxnSpPr>
          <p:cNvPr id="8" name="Straight Connector 7">
            <a:extLst>
              <a:ext uri="{FF2B5EF4-FFF2-40B4-BE49-F238E27FC236}">
                <a16:creationId xmlns:a16="http://schemas.microsoft.com/office/drawing/2014/main" id="{7425D3DE-01EE-3730-69B7-DEE94443E241}"/>
              </a:ext>
            </a:extLst>
          </p:cNvPr>
          <p:cNvCxnSpPr>
            <a:cxnSpLocks/>
          </p:cNvCxnSpPr>
          <p:nvPr/>
        </p:nvCxnSpPr>
        <p:spPr>
          <a:xfrm>
            <a:off x="651387" y="689731"/>
            <a:ext cx="934222" cy="0"/>
          </a:xfrm>
          <a:prstGeom prst="line">
            <a:avLst/>
          </a:prstGeom>
          <a:ln w="69850">
            <a:solidFill>
              <a:schemeClr val="bg1">
                <a:alpha val="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1DCE48C-C8B7-658C-3E3D-D915F0940863}"/>
              </a:ext>
            </a:extLst>
          </p:cNvPr>
          <p:cNvPicPr>
            <a:picLocks noChangeAspect="1"/>
          </p:cNvPicPr>
          <p:nvPr/>
        </p:nvPicPr>
        <p:blipFill>
          <a:blip r:embed="rId2">
            <a:alphaModFix amt="20000"/>
          </a:blip>
          <a:stretch>
            <a:fillRect/>
          </a:stretch>
        </p:blipFill>
        <p:spPr>
          <a:xfrm>
            <a:off x="8825202" y="5611823"/>
            <a:ext cx="3059620" cy="1000415"/>
          </a:xfrm>
          <a:prstGeom prst="rect">
            <a:avLst/>
          </a:prstGeom>
        </p:spPr>
      </p:pic>
    </p:spTree>
    <p:extLst>
      <p:ext uri="{BB962C8B-B14F-4D97-AF65-F5344CB8AC3E}">
        <p14:creationId xmlns:p14="http://schemas.microsoft.com/office/powerpoint/2010/main" val="26014304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E1A790C-23EA-4A4A-A9FB-BE546A7FC214}" vid="{6192F45D-8DAF-5E43-AFBE-EAA0A14922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A6CAAEE-77DC-4ED9-BD29-3B5858EF28C9}">
  <we:reference id="WA200010725" version="1.0.0.1" store="Omex" storeType="OMEX"/>
  <we:alternateReferences>
    <we:reference id="WA200010725" version="1.0.0.1" store="WA200010725" storeType="OMEX"/>
  </we:alternateReferences>
  <we:properties>
    <we:property name="claude.fileId" value="&quot;37b8ba59-7c31-42f2-b232-0f6e4b1f3e0d&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7FDFC70B0F30B46908B81FA3065B583" ma:contentTypeVersion="18" ma:contentTypeDescription="Create a new document." ma:contentTypeScope="" ma:versionID="de153f20572a773ec56cb81532bd31ca">
  <xsd:schema xmlns:xsd="http://www.w3.org/2001/XMLSchema" xmlns:xs="http://www.w3.org/2001/XMLSchema" xmlns:p="http://schemas.microsoft.com/office/2006/metadata/properties" xmlns:ns2="236e896b-9c6b-4977-8c43-69a192c12761" xmlns:ns3="ad39c8cb-cfaf-4fb1-9fc4-fe0c888d3068" targetNamespace="http://schemas.microsoft.com/office/2006/metadata/properties" ma:root="true" ma:fieldsID="91e5f9c508fb00f446021cc70fb18014" ns2:_="" ns3:_="">
    <xsd:import namespace="236e896b-9c6b-4977-8c43-69a192c12761"/>
    <xsd:import namespace="ad39c8cb-cfaf-4fb1-9fc4-fe0c888d306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Selec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6e896b-9c6b-4977-8c43-69a192c127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79a89b1-2c2c-4f7f-9bd7-7914fb13a02b" ma:termSetId="09814cd3-568e-fe90-9814-8d621ff8fb84" ma:anchorId="fba54fb3-c3e1-fe81-a776-ca4b69148c4d" ma:open="true" ma:isKeyword="false">
      <xsd:complexType>
        <xsd:sequence>
          <xsd:element ref="pc:Terms" minOccurs="0" maxOccurs="1"/>
        </xsd:sequence>
      </xsd:complexType>
    </xsd:element>
    <xsd:element name="Selection" ma:index="24" nillable="true" ma:displayName="Selection" ma:format="Dropdown" ma:internalName="Selection">
      <xsd:simpleType>
        <xsd:union memberTypes="dms:Text">
          <xsd:simpleType>
            <xsd:restriction base="dms:Choice">
              <xsd:enumeration value="Top choice"/>
              <xsd:enumeration value="Second choice"/>
              <xsd:enumeration value="Remove"/>
            </xsd:restriction>
          </xsd:simpleType>
        </xsd:union>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d39c8cb-cfaf-4fb1-9fc4-fe0c888d306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18afc41-a655-46b5-8198-25ce5d212947}" ma:internalName="TaxCatchAll" ma:showField="CatchAllData" ma:web="ad39c8cb-cfaf-4fb1-9fc4-fe0c888d30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ad39c8cb-cfaf-4fb1-9fc4-fe0c888d3068" xsi:nil="true"/>
    <lcf76f155ced4ddcb4097134ff3c332f xmlns="236e896b-9c6b-4977-8c43-69a192c12761">
      <Terms xmlns="http://schemas.microsoft.com/office/infopath/2007/PartnerControls"/>
    </lcf76f155ced4ddcb4097134ff3c332f>
    <Selection xmlns="236e896b-9c6b-4977-8c43-69a192c12761" xsi:nil="true"/>
  </documentManagement>
</p:properties>
</file>

<file path=customXml/itemProps1.xml><?xml version="1.0" encoding="utf-8"?>
<ds:datastoreItem xmlns:ds="http://schemas.openxmlformats.org/officeDocument/2006/customXml" ds:itemID="{AE7A7587-C40A-400A-A746-725B5DCCE35D}">
  <ds:schemaRefs>
    <ds:schemaRef ds:uri="http://schemas.microsoft.com/sharepoint/v3/contenttype/forms"/>
  </ds:schemaRefs>
</ds:datastoreItem>
</file>

<file path=customXml/itemProps2.xml><?xml version="1.0" encoding="utf-8"?>
<ds:datastoreItem xmlns:ds="http://schemas.openxmlformats.org/officeDocument/2006/customXml" ds:itemID="{F6C949AD-13D1-4691-871A-7826CC0DCD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36e896b-9c6b-4977-8c43-69a192c12761"/>
    <ds:schemaRef ds:uri="ad39c8cb-cfaf-4fb1-9fc4-fe0c888d30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E6093C0-272F-4BAC-85CF-5D1F6E54D0E1}">
  <ds:schemaRefs>
    <ds:schemaRef ds:uri="http://schemas.microsoft.com/office/2006/metadata/properties"/>
    <ds:schemaRef ds:uri="http://schemas.microsoft.com/office/infopath/2007/PartnerControls"/>
    <ds:schemaRef ds:uri="ad39c8cb-cfaf-4fb1-9fc4-fe0c888d3068"/>
    <ds:schemaRef ds:uri="236e896b-9c6b-4977-8c43-69a192c12761"/>
  </ds:schemaRefs>
</ds:datastoreItem>
</file>

<file path=docProps/app.xml><?xml version="1.0" encoding="utf-8"?>
<Properties xmlns="http://schemas.openxmlformats.org/officeDocument/2006/extended-properties" xmlns:vt="http://schemas.openxmlformats.org/officeDocument/2006/docPropsVTypes">
  <Template>General IIPP presentation_external template</Template>
  <TotalTime>84</TotalTime>
  <Words>1867</Words>
  <Application>Microsoft Office PowerPoint</Application>
  <PresentationFormat>Widescreen</PresentationFormat>
  <Paragraphs>97</Paragraphs>
  <Slides>13</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Segoe UI</vt:lpstr>
      <vt:lpstr>Segoe UI Semibold</vt:lpstr>
      <vt:lpstr>Office Theme</vt:lpstr>
      <vt:lpstr>PowerPoint Presentation</vt:lpstr>
      <vt:lpstr>Introduction</vt:lpstr>
      <vt:lpstr>Money and the Monetary System</vt:lpstr>
      <vt:lpstr>Money and the Monetary System, MMT</vt:lpstr>
      <vt:lpstr>Reconceptualising the Nature of Constraints</vt:lpstr>
      <vt:lpstr>Environmental Constraints and Sustainable Provisioning</vt:lpstr>
      <vt:lpstr>Sustainable Provisioning: Developed and Developing Nations</vt:lpstr>
      <vt:lpstr>Inflation and the Limits of Monetary Control</vt:lpstr>
      <vt:lpstr>The Job Guarantee as a Nominal Anchor</vt:lpstr>
      <vt:lpstr>Common Critiques and Responses</vt:lpstr>
      <vt:lpstr>Conclusion</vt:lpstr>
      <vt:lpstr>Selected References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Patricia Pino Argumedo</dc:creator>
  <cp:lastModifiedBy>Philip Armstrong</cp:lastModifiedBy>
  <cp:revision>4</cp:revision>
  <cp:lastPrinted>2019-10-29T14:57:18Z</cp:lastPrinted>
  <dcterms:created xsi:type="dcterms:W3CDTF">2026-02-23T22:41:02Z</dcterms:created>
  <dcterms:modified xsi:type="dcterms:W3CDTF">2026-09-17T12:56:48Z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0x01010087FDFC70B0F30B46908B81FA3065B583</vt:lpwstr>
  </property>
</Properties>
</file>