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2" r:id="rId2"/>
  </p:sldMasterIdLst>
  <p:notesMasterIdLst>
    <p:notesMasterId r:id="rId22"/>
  </p:notesMasterIdLst>
  <p:handoutMasterIdLst>
    <p:handoutMasterId r:id="rId23"/>
  </p:handoutMasterIdLst>
  <p:sldIdLst>
    <p:sldId id="510" r:id="rId3"/>
    <p:sldId id="645" r:id="rId4"/>
    <p:sldId id="616" r:id="rId5"/>
    <p:sldId id="638" r:id="rId6"/>
    <p:sldId id="637" r:id="rId7"/>
    <p:sldId id="666" r:id="rId8"/>
    <p:sldId id="640" r:id="rId9"/>
    <p:sldId id="643" r:id="rId10"/>
    <p:sldId id="618" r:id="rId11"/>
    <p:sldId id="641" r:id="rId12"/>
    <p:sldId id="646" r:id="rId13"/>
    <p:sldId id="644" r:id="rId14"/>
    <p:sldId id="655" r:id="rId15"/>
    <p:sldId id="660" r:id="rId16"/>
    <p:sldId id="662" r:id="rId17"/>
    <p:sldId id="647" r:id="rId18"/>
    <p:sldId id="664" r:id="rId19"/>
    <p:sldId id="665" r:id="rId20"/>
    <p:sldId id="659" r:id="rId21"/>
  </p:sldIdLst>
  <p:sldSz cx="9144000" cy="6858000" type="screen4x3"/>
  <p:notesSz cx="6834188" cy="9979025"/>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ica" initials="M"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382" autoAdjust="0"/>
    <p:restoredTop sz="94061" autoAdjust="0"/>
  </p:normalViewPr>
  <p:slideViewPr>
    <p:cSldViewPr>
      <p:cViewPr varScale="1">
        <p:scale>
          <a:sx n="77" d="100"/>
          <a:sy n="77" d="100"/>
        </p:scale>
        <p:origin x="126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62275" cy="498475"/>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71913" y="0"/>
            <a:ext cx="2960687" cy="498475"/>
          </a:xfrm>
          <a:prstGeom prst="rect">
            <a:avLst/>
          </a:prstGeom>
        </p:spPr>
        <p:txBody>
          <a:bodyPr vert="horz" lIns="91440" tIns="45720" rIns="91440" bIns="45720" rtlCol="0"/>
          <a:lstStyle>
            <a:lvl1pPr algn="r">
              <a:defRPr sz="1200"/>
            </a:lvl1pPr>
          </a:lstStyle>
          <a:p>
            <a:fld id="{A0934AD9-A290-4ADA-A2B0-84501DEF5CB5}" type="datetimeFigureOut">
              <a:rPr lang="el-GR" smtClean="0"/>
              <a:t>25/9/26</a:t>
            </a:fld>
            <a:endParaRPr lang="el-GR"/>
          </a:p>
        </p:txBody>
      </p:sp>
      <p:sp>
        <p:nvSpPr>
          <p:cNvPr id="4" name="Footer Placeholder 3"/>
          <p:cNvSpPr>
            <a:spLocks noGrp="1"/>
          </p:cNvSpPr>
          <p:nvPr>
            <p:ph type="ftr" sz="quarter" idx="2"/>
          </p:nvPr>
        </p:nvSpPr>
        <p:spPr>
          <a:xfrm>
            <a:off x="0" y="9478963"/>
            <a:ext cx="2962275" cy="498475"/>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71913" y="9478963"/>
            <a:ext cx="2960687" cy="498475"/>
          </a:xfrm>
          <a:prstGeom prst="rect">
            <a:avLst/>
          </a:prstGeom>
        </p:spPr>
        <p:txBody>
          <a:bodyPr vert="horz" lIns="91440" tIns="45720" rIns="91440" bIns="45720" rtlCol="0" anchor="b"/>
          <a:lstStyle>
            <a:lvl1pPr algn="r">
              <a:defRPr sz="1200"/>
            </a:lvl1pPr>
          </a:lstStyle>
          <a:p>
            <a:fld id="{BDF621D9-6526-4EB8-9829-9B0147A17572}" type="slidenum">
              <a:rPr lang="el-GR" smtClean="0"/>
              <a:t>‹#›</a:t>
            </a:fld>
            <a:endParaRPr lang="el-GR"/>
          </a:p>
        </p:txBody>
      </p:sp>
    </p:spTree>
    <p:extLst>
      <p:ext uri="{BB962C8B-B14F-4D97-AF65-F5344CB8AC3E}">
        <p14:creationId xmlns:p14="http://schemas.microsoft.com/office/powerpoint/2010/main" val="30493045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61481" cy="498951"/>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71125" y="0"/>
            <a:ext cx="2961481" cy="498951"/>
          </a:xfrm>
          <a:prstGeom prst="rect">
            <a:avLst/>
          </a:prstGeom>
        </p:spPr>
        <p:txBody>
          <a:bodyPr vert="horz" lIns="91440" tIns="45720" rIns="91440" bIns="45720" rtlCol="0"/>
          <a:lstStyle>
            <a:lvl1pPr algn="r">
              <a:defRPr sz="1200"/>
            </a:lvl1pPr>
          </a:lstStyle>
          <a:p>
            <a:fld id="{A22A5B85-3C6C-46AE-AFAB-60EB73AB7C2C}" type="datetimeFigureOut">
              <a:rPr lang="el-GR" smtClean="0"/>
              <a:pPr/>
              <a:t>25/9/26</a:t>
            </a:fld>
            <a:endParaRPr lang="el-GR"/>
          </a:p>
        </p:txBody>
      </p:sp>
      <p:sp>
        <p:nvSpPr>
          <p:cNvPr id="4" name="Slide Image Placeholder 3"/>
          <p:cNvSpPr>
            <a:spLocks noGrp="1" noRot="1" noChangeAspect="1"/>
          </p:cNvSpPr>
          <p:nvPr>
            <p:ph type="sldImg" idx="2"/>
          </p:nvPr>
        </p:nvSpPr>
        <p:spPr>
          <a:xfrm>
            <a:off x="922338" y="747713"/>
            <a:ext cx="4991100" cy="3743325"/>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3419" y="4740037"/>
            <a:ext cx="5467350" cy="449056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9478342"/>
            <a:ext cx="2961481" cy="498951"/>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71125" y="9478342"/>
            <a:ext cx="2961481" cy="498951"/>
          </a:xfrm>
          <a:prstGeom prst="rect">
            <a:avLst/>
          </a:prstGeom>
        </p:spPr>
        <p:txBody>
          <a:bodyPr vert="horz" lIns="91440" tIns="45720" rIns="91440" bIns="45720" rtlCol="0" anchor="b"/>
          <a:lstStyle>
            <a:lvl1pPr algn="r">
              <a:defRPr sz="1200"/>
            </a:lvl1pPr>
          </a:lstStyle>
          <a:p>
            <a:fld id="{17B77116-9306-4F27-8A82-2988DD7875EA}" type="slidenum">
              <a:rPr lang="el-GR" smtClean="0"/>
              <a:pPr/>
              <a:t>‹#›</a:t>
            </a:fld>
            <a:endParaRPr lang="el-GR"/>
          </a:p>
        </p:txBody>
      </p:sp>
    </p:spTree>
    <p:extLst>
      <p:ext uri="{BB962C8B-B14F-4D97-AF65-F5344CB8AC3E}">
        <p14:creationId xmlns:p14="http://schemas.microsoft.com/office/powerpoint/2010/main" val="276403488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Million</a:t>
            </a:r>
            <a:r>
              <a:rPr lang="en-US" dirty="0"/>
              <a:t>-</a:t>
            </a:r>
            <a:r>
              <a:rPr lang="en-US" i="1" dirty="0"/>
              <a:t>dollar question</a:t>
            </a:r>
            <a:r>
              <a:rPr lang="en-US" dirty="0"/>
              <a:t> -</a:t>
            </a:r>
            <a:r>
              <a:rPr lang="en-US" baseline="0" dirty="0"/>
              <a:t> </a:t>
            </a:r>
            <a:r>
              <a:rPr lang="en-US" dirty="0"/>
              <a:t>an important or difficult </a:t>
            </a:r>
            <a:r>
              <a:rPr lang="en-US" i="1" dirty="0"/>
              <a:t>question</a:t>
            </a:r>
            <a:r>
              <a:rPr lang="en-US" dirty="0"/>
              <a:t> which people do not know the answer to  </a:t>
            </a:r>
            <a:r>
              <a:rPr lang="en-US" b="0" dirty="0"/>
              <a:t>(</a:t>
            </a:r>
            <a:r>
              <a:rPr lang="en-US" sz="1200" b="0" dirty="0">
                <a:solidFill>
                  <a:schemeClr val="accent6">
                    <a:lumMod val="75000"/>
                  </a:schemeClr>
                </a:solidFill>
                <a:latin typeface="Calibri" panose="020F0502020204030204" pitchFamily="34" charset="0"/>
              </a:rPr>
              <a:t>836.750 Euro, 24/9/2017)</a:t>
            </a:r>
            <a:r>
              <a:rPr lang="en-US" sz="1400" b="0" dirty="0">
                <a:solidFill>
                  <a:schemeClr val="accent6">
                    <a:lumMod val="75000"/>
                  </a:schemeClr>
                </a:solidFill>
                <a:latin typeface="Calibri" panose="020F0502020204030204" pitchFamily="34" charset="0"/>
              </a:rPr>
              <a:t> </a:t>
            </a:r>
            <a:endParaRPr lang="el-GR" b="0" dirty="0"/>
          </a:p>
        </p:txBody>
      </p:sp>
      <p:sp>
        <p:nvSpPr>
          <p:cNvPr id="4" name="Slide Number Placeholder 3"/>
          <p:cNvSpPr>
            <a:spLocks noGrp="1"/>
          </p:cNvSpPr>
          <p:nvPr>
            <p:ph type="sldNum" sz="quarter" idx="10"/>
          </p:nvPr>
        </p:nvSpPr>
        <p:spPr/>
        <p:txBody>
          <a:bodyPr/>
          <a:lstStyle/>
          <a:p>
            <a:fld id="{17B77116-9306-4F27-8A82-2988DD7875EA}" type="slidenum">
              <a:rPr lang="el-GR" smtClean="0"/>
              <a:pPr/>
              <a:t>1</a:t>
            </a:fld>
            <a:endParaRPr lang="el-GR"/>
          </a:p>
        </p:txBody>
      </p:sp>
    </p:spTree>
    <p:extLst>
      <p:ext uri="{BB962C8B-B14F-4D97-AF65-F5344CB8AC3E}">
        <p14:creationId xmlns:p14="http://schemas.microsoft.com/office/powerpoint/2010/main" val="129798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u="sng" dirty="0">
                <a:effectLst/>
                <a:latin typeface="Calibri" panose="020F0502020204030204" pitchFamily="34" charset="0"/>
                <a:ea typeface="Aptos" panose="020B0004020202020204"/>
              </a:rPr>
              <a:t>Sources</a:t>
            </a:r>
            <a:r>
              <a:rPr lang="en-US" sz="1800" dirty="0">
                <a:effectLst/>
                <a:latin typeface="Calibri" panose="020F0502020204030204" pitchFamily="34" charset="0"/>
                <a:ea typeface="Aptos" panose="020B0004020202020204"/>
              </a:rPr>
              <a:t>: Bank for International Settlements (BIS), International Monetary Fund (IMF), CLS Bank International, </a:t>
            </a:r>
            <a:r>
              <a:rPr lang="en-US" sz="1800" dirty="0" err="1">
                <a:effectLst/>
                <a:latin typeface="Calibri" panose="020F0502020204030204" pitchFamily="34" charset="0"/>
                <a:ea typeface="Aptos" panose="020B0004020202020204"/>
              </a:rPr>
              <a:t>Ilzetzki</a:t>
            </a:r>
            <a:r>
              <a:rPr lang="en-US" sz="1800" dirty="0">
                <a:effectLst/>
                <a:latin typeface="Calibri" panose="020F0502020204030204" pitchFamily="34" charset="0"/>
                <a:ea typeface="Aptos" panose="020B0004020202020204"/>
              </a:rPr>
              <a:t>, Reinhart and Rogoff (2019) and ECB staff calculations</a:t>
            </a:r>
            <a:endParaRPr lang="el-GR" dirty="0"/>
          </a:p>
        </p:txBody>
      </p:sp>
      <p:sp>
        <p:nvSpPr>
          <p:cNvPr id="4" name="Slide Number Placeholder 3"/>
          <p:cNvSpPr>
            <a:spLocks noGrp="1"/>
          </p:cNvSpPr>
          <p:nvPr>
            <p:ph type="sldNum" sz="quarter" idx="5"/>
          </p:nvPr>
        </p:nvSpPr>
        <p:spPr/>
        <p:txBody>
          <a:bodyPr/>
          <a:lstStyle/>
          <a:p>
            <a:fld id="{17B77116-9306-4F27-8A82-2988DD7875EA}" type="slidenum">
              <a:rPr lang="el-GR" smtClean="0"/>
              <a:pPr/>
              <a:t>4</a:t>
            </a:fld>
            <a:endParaRPr lang="el-GR"/>
          </a:p>
        </p:txBody>
      </p:sp>
    </p:spTree>
    <p:extLst>
      <p:ext uri="{BB962C8B-B14F-4D97-AF65-F5344CB8AC3E}">
        <p14:creationId xmlns:p14="http://schemas.microsoft.com/office/powerpoint/2010/main" val="2625322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Ecb.ire.202606_chartdata.en.xls</a:t>
            </a:r>
            <a:endParaRPr lang="el-GR" dirty="0"/>
          </a:p>
        </p:txBody>
      </p:sp>
      <p:sp>
        <p:nvSpPr>
          <p:cNvPr id="4" name="Slide Number Placeholder 3"/>
          <p:cNvSpPr>
            <a:spLocks noGrp="1"/>
          </p:cNvSpPr>
          <p:nvPr>
            <p:ph type="sldNum" sz="quarter" idx="5"/>
          </p:nvPr>
        </p:nvSpPr>
        <p:spPr/>
        <p:txBody>
          <a:bodyPr/>
          <a:lstStyle/>
          <a:p>
            <a:fld id="{17B77116-9306-4F27-8A82-2988DD7875EA}" type="slidenum">
              <a:rPr lang="el-GR" smtClean="0"/>
              <a:pPr/>
              <a:t>6</a:t>
            </a:fld>
            <a:endParaRPr lang="el-GR"/>
          </a:p>
        </p:txBody>
      </p:sp>
    </p:spTree>
    <p:extLst>
      <p:ext uri="{BB962C8B-B14F-4D97-AF65-F5344CB8AC3E}">
        <p14:creationId xmlns:p14="http://schemas.microsoft.com/office/powerpoint/2010/main" val="3977738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Sweeping tariffs on nearly all trading partners; overturned by US High Court later, but impact was real.</a:t>
            </a:r>
            <a:endParaRPr lang="el-GR" dirty="0"/>
          </a:p>
        </p:txBody>
      </p:sp>
      <p:sp>
        <p:nvSpPr>
          <p:cNvPr id="4" name="Slide Number Placeholder 3"/>
          <p:cNvSpPr>
            <a:spLocks noGrp="1"/>
          </p:cNvSpPr>
          <p:nvPr>
            <p:ph type="sldNum" sz="quarter" idx="5"/>
          </p:nvPr>
        </p:nvSpPr>
        <p:spPr/>
        <p:txBody>
          <a:bodyPr/>
          <a:lstStyle/>
          <a:p>
            <a:fld id="{17B77116-9306-4F27-8A82-2988DD7875EA}" type="slidenum">
              <a:rPr lang="el-GR" smtClean="0"/>
              <a:pPr/>
              <a:t>7</a:t>
            </a:fld>
            <a:endParaRPr lang="el-GR"/>
          </a:p>
        </p:txBody>
      </p:sp>
    </p:spTree>
    <p:extLst>
      <p:ext uri="{BB962C8B-B14F-4D97-AF65-F5344CB8AC3E}">
        <p14:creationId xmlns:p14="http://schemas.microsoft.com/office/powerpoint/2010/main" val="1340280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kern="0" dirty="0">
                <a:effectLst/>
                <a:latin typeface="Calibri" panose="020F0502020204030204" pitchFamily="34" charset="0"/>
                <a:ea typeface="Aptos" panose="020B0004020202020204"/>
              </a:rPr>
              <a:t>In 2025, the euro experienced a significant appreciation (Graph I.1). From its trough in February 2025, the euro’s nominal effective exchange rate (NEER) strengthened by 7.3% until December 2025. This appreciation was largely driven by gains against the US dollar (12.5%) and the Chinese renminbi (8.9%). </a:t>
            </a:r>
            <a:endParaRPr lang="el-GR" dirty="0"/>
          </a:p>
        </p:txBody>
      </p:sp>
      <p:sp>
        <p:nvSpPr>
          <p:cNvPr id="4" name="Slide Number Placeholder 3"/>
          <p:cNvSpPr>
            <a:spLocks noGrp="1"/>
          </p:cNvSpPr>
          <p:nvPr>
            <p:ph type="sldNum" sz="quarter" idx="5"/>
          </p:nvPr>
        </p:nvSpPr>
        <p:spPr/>
        <p:txBody>
          <a:bodyPr/>
          <a:lstStyle/>
          <a:p>
            <a:fld id="{17B77116-9306-4F27-8A82-2988DD7875EA}" type="slidenum">
              <a:rPr lang="el-GR" smtClean="0"/>
              <a:pPr/>
              <a:t>8</a:t>
            </a:fld>
            <a:endParaRPr lang="el-GR"/>
          </a:p>
        </p:txBody>
      </p:sp>
    </p:spTree>
    <p:extLst>
      <p:ext uri="{BB962C8B-B14F-4D97-AF65-F5344CB8AC3E}">
        <p14:creationId xmlns:p14="http://schemas.microsoft.com/office/powerpoint/2010/main" val="2204238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363737"/>
                </a:solidFill>
                <a:effectLst/>
                <a:latin typeface="Calibri" panose="020F0502020204030204" pitchFamily="34" charset="0"/>
                <a:ea typeface="Aptos" panose="020B0004020202020204"/>
              </a:rPr>
              <a:t>Other than an immediate selloff of ~10% when Trump took office (from a post-GFC high level for the dollar), the trade-weighted dollar has been resilient. This 10% decline looks like a modest currency realignment rather than the onset of a sharper decline that took place in the 1980’s (after the Plaza Accord to deliberately weaken the dollar), or the decline in the early 2000’s after the launch of the Euro.</a:t>
            </a:r>
            <a:endParaRPr lang="el-GR" dirty="0"/>
          </a:p>
        </p:txBody>
      </p:sp>
      <p:sp>
        <p:nvSpPr>
          <p:cNvPr id="4" name="Slide Number Placeholder 3"/>
          <p:cNvSpPr>
            <a:spLocks noGrp="1"/>
          </p:cNvSpPr>
          <p:nvPr>
            <p:ph type="sldNum" sz="quarter" idx="5"/>
          </p:nvPr>
        </p:nvSpPr>
        <p:spPr/>
        <p:txBody>
          <a:bodyPr/>
          <a:lstStyle/>
          <a:p>
            <a:fld id="{17B77116-9306-4F27-8A82-2988DD7875EA}" type="slidenum">
              <a:rPr lang="el-GR" smtClean="0"/>
              <a:pPr/>
              <a:t>10</a:t>
            </a:fld>
            <a:endParaRPr lang="el-GR"/>
          </a:p>
        </p:txBody>
      </p:sp>
    </p:spTree>
    <p:extLst>
      <p:ext uri="{BB962C8B-B14F-4D97-AF65-F5344CB8AC3E}">
        <p14:creationId xmlns:p14="http://schemas.microsoft.com/office/powerpoint/2010/main" val="2954874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17B77116-9306-4F27-8A82-2988DD7875EA}" type="slidenum">
              <a:rPr lang="el-GR" smtClean="0"/>
              <a:pPr/>
              <a:t>11</a:t>
            </a:fld>
            <a:endParaRPr lang="el-GR"/>
          </a:p>
        </p:txBody>
      </p:sp>
    </p:spTree>
    <p:extLst>
      <p:ext uri="{BB962C8B-B14F-4D97-AF65-F5344CB8AC3E}">
        <p14:creationId xmlns:p14="http://schemas.microsoft.com/office/powerpoint/2010/main" val="26395535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19458" name="Rectangle 2"/>
          <p:cNvSpPr>
            <a:spLocks noGrp="1" noChangeArrowheads="1"/>
          </p:cNvSpPr>
          <p:nvPr>
            <p:ph type="ctrTitle"/>
          </p:nvPr>
        </p:nvSpPr>
        <p:spPr>
          <a:xfrm>
            <a:off x="914400" y="1524000"/>
            <a:ext cx="7623175" cy="1752600"/>
          </a:xfrm>
        </p:spPr>
        <p:txBody>
          <a:bodyPr/>
          <a:lstStyle>
            <a:lvl1pPr>
              <a:defRPr sz="5000"/>
            </a:lvl1pPr>
          </a:lstStyle>
          <a:p>
            <a:r>
              <a:rPr lang="en-US" altLang="en-US"/>
              <a:t>Click to edit Master title style</a:t>
            </a:r>
          </a:p>
        </p:txBody>
      </p:sp>
      <p:sp>
        <p:nvSpPr>
          <p:cNvPr id="19459"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r>
              <a:rPr lang="en-US" altLang="en-US"/>
              <a:t>Click to edit Master subtitle style</a:t>
            </a:r>
          </a:p>
        </p:txBody>
      </p:sp>
      <p:sp>
        <p:nvSpPr>
          <p:cNvPr id="19460" name="Rectangle 4"/>
          <p:cNvSpPr>
            <a:spLocks noGrp="1" noChangeArrowheads="1"/>
          </p:cNvSpPr>
          <p:nvPr>
            <p:ph type="dt" sz="half" idx="2"/>
          </p:nvPr>
        </p:nvSpPr>
        <p:spPr/>
        <p:txBody>
          <a:bodyPr/>
          <a:lstStyle>
            <a:lvl1pPr>
              <a:defRPr/>
            </a:lvl1pPr>
          </a:lstStyle>
          <a:p>
            <a:fld id="{556AC6EC-4E13-4552-A8DD-38F57E19F0AD}" type="datetime1">
              <a:rPr lang="el-GR" smtClean="0">
                <a:solidFill>
                  <a:srgbClr val="000000"/>
                </a:solidFill>
              </a:rPr>
              <a:t>25/9/26</a:t>
            </a:fld>
            <a:endParaRPr lang="el-GR">
              <a:solidFill>
                <a:srgbClr val="000000"/>
              </a:solidFill>
            </a:endParaRPr>
          </a:p>
        </p:txBody>
      </p:sp>
      <p:sp>
        <p:nvSpPr>
          <p:cNvPr id="19461" name="Rectangle 5"/>
          <p:cNvSpPr>
            <a:spLocks noGrp="1" noChangeArrowheads="1"/>
          </p:cNvSpPr>
          <p:nvPr>
            <p:ph type="ftr" sz="quarter" idx="3"/>
          </p:nvPr>
        </p:nvSpPr>
        <p:spPr>
          <a:xfrm>
            <a:off x="3124200" y="6243638"/>
            <a:ext cx="2895600" cy="457200"/>
          </a:xfrm>
        </p:spPr>
        <p:txBody>
          <a:bodyPr/>
          <a:lstStyle>
            <a:lvl1pPr>
              <a:defRPr/>
            </a:lvl1pPr>
          </a:lstStyle>
          <a:p>
            <a:endParaRPr lang="el-GR">
              <a:solidFill>
                <a:srgbClr val="000000"/>
              </a:solidFill>
            </a:endParaRPr>
          </a:p>
        </p:txBody>
      </p:sp>
      <p:sp>
        <p:nvSpPr>
          <p:cNvPr id="19462" name="Rectangle 6"/>
          <p:cNvSpPr>
            <a:spLocks noGrp="1" noChangeArrowheads="1"/>
          </p:cNvSpPr>
          <p:nvPr>
            <p:ph type="sldNum" sz="quarter" idx="4"/>
          </p:nvPr>
        </p:nvSpPr>
        <p:spPr/>
        <p:txBody>
          <a:bodyPr/>
          <a:lstStyle>
            <a:lvl1pPr>
              <a:defRPr/>
            </a:lvl1pPr>
          </a:lstStyle>
          <a:p>
            <a:fld id="{98CBF5F9-E33C-48FA-94F9-17A04E2E63D8}" type="slidenum">
              <a:rPr lang="el-GR" smtClean="0">
                <a:solidFill>
                  <a:srgbClr val="000000"/>
                </a:solidFill>
              </a:rPr>
              <a:pPr/>
              <a:t>‹#›</a:t>
            </a:fld>
            <a:endParaRPr lang="el-GR">
              <a:solidFill>
                <a:srgbClr val="000000"/>
              </a:solidFill>
            </a:endParaRPr>
          </a:p>
        </p:txBody>
      </p:sp>
      <p:sp>
        <p:nvSpPr>
          <p:cNvPr id="19463" name="Freeform 7"/>
          <p:cNvSpPr>
            <a:spLocks noChangeArrowheads="1"/>
          </p:cNvSpPr>
          <p:nvPr/>
        </p:nvSpPr>
        <p:spPr bwMode="auto">
          <a:xfrm>
            <a:off x="609600" y="1219200"/>
            <a:ext cx="7924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l-GR">
              <a:solidFill>
                <a:srgbClr val="000000"/>
              </a:solidFill>
            </a:endParaRPr>
          </a:p>
        </p:txBody>
      </p:sp>
      <p:sp>
        <p:nvSpPr>
          <p:cNvPr id="19464"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p:spPr>
        <p:txBody>
          <a:bodyPr/>
          <a:lstStyle/>
          <a:p>
            <a:endParaRPr lang="el-GR">
              <a:solidFill>
                <a:srgbClr val="000000"/>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lvl1pPr>
              <a:defRPr/>
            </a:lvl1pPr>
          </a:lstStyle>
          <a:p>
            <a:fld id="{D602B739-EDF9-4D0B-BDE3-1AE0048B81AE}" type="datetime1">
              <a:rPr lang="el-GR" smtClean="0">
                <a:solidFill>
                  <a:srgbClr val="000000"/>
                </a:solidFill>
              </a:rPr>
              <a:t>25/9/26</a:t>
            </a:fld>
            <a:endParaRPr lang="el-GR">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l-GR">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8CBF5F9-E33C-48FA-94F9-17A04E2E63D8}" type="slidenum">
              <a:rPr lang="el-GR" smtClean="0">
                <a:solidFill>
                  <a:srgbClr val="000000"/>
                </a:solidFill>
              </a:rPr>
              <a:pPr/>
              <a:t>‹#›</a:t>
            </a:fld>
            <a:endParaRPr lang="el-GR">
              <a:solidFill>
                <a:srgbClr val="000000"/>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p:cNvSpPr>
            <a:spLocks noGrp="1"/>
          </p:cNvSpPr>
          <p:nvPr>
            <p:ph type="dt" sz="half" idx="10"/>
          </p:nvPr>
        </p:nvSpPr>
        <p:spPr/>
        <p:txBody>
          <a:bodyPr/>
          <a:lstStyle>
            <a:lvl1pPr>
              <a:defRPr/>
            </a:lvl1pPr>
          </a:lstStyle>
          <a:p>
            <a:fld id="{3398A1F7-9B60-417A-919F-EAB4C7B78515}" type="datetime1">
              <a:rPr lang="el-GR" smtClean="0"/>
              <a:t>25/9/26</a:t>
            </a:fld>
            <a:endParaRPr lang="el-GR"/>
          </a:p>
        </p:txBody>
      </p:sp>
      <p:sp>
        <p:nvSpPr>
          <p:cNvPr id="6" name="Footer Placeholder 5"/>
          <p:cNvSpPr>
            <a:spLocks noGrp="1"/>
          </p:cNvSpPr>
          <p:nvPr>
            <p:ph type="ftr" sz="quarter" idx="11"/>
          </p:nvPr>
        </p:nvSpPr>
        <p:spPr/>
        <p:txBody>
          <a:bodyPr/>
          <a:lstStyle>
            <a:lvl1pPr>
              <a:defRPr/>
            </a:lvl1pPr>
          </a:lstStyle>
          <a:p>
            <a:endParaRPr lang="el-GR"/>
          </a:p>
        </p:txBody>
      </p:sp>
      <p:sp>
        <p:nvSpPr>
          <p:cNvPr id="7" name="Slide Number Placeholder 6"/>
          <p:cNvSpPr>
            <a:spLocks noGrp="1"/>
          </p:cNvSpPr>
          <p:nvPr>
            <p:ph type="sldNum" sz="quarter" idx="12"/>
          </p:nvPr>
        </p:nvSpPr>
        <p:spPr/>
        <p:txBody>
          <a:bodyPr/>
          <a:lstStyle>
            <a:lvl1pPr>
              <a:defRPr/>
            </a:lvl1pPr>
          </a:lstStyle>
          <a:p>
            <a:fld id="{98CBF5F9-E33C-48FA-94F9-17A04E2E63D8}" type="slidenum">
              <a:rPr lang="el-GR" smtClean="0"/>
              <a:pPr/>
              <a:t>‹#›</a:t>
            </a:fld>
            <a:endParaRPr lang="el-GR"/>
          </a:p>
        </p:txBody>
      </p:sp>
    </p:spTree>
    <p:extLst>
      <p:ext uri="{BB962C8B-B14F-4D97-AF65-F5344CB8AC3E}">
        <p14:creationId xmlns:p14="http://schemas.microsoft.com/office/powerpoint/2010/main" val="2876775496"/>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a:t>Κάντε κλικ για να επεξεργαστείτε τον τίτλο</a:t>
            </a:r>
          </a:p>
        </p:txBody>
      </p:sp>
      <p:sp>
        <p:nvSpPr>
          <p:cNvPr id="18435" name="Rectangle 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a:t>Κάντε κλικ για να επεξεργαστείτε τα στυλ κειμένου του υποδείγματος</a:t>
            </a:r>
          </a:p>
          <a:p>
            <a:pPr lvl="1"/>
            <a:r>
              <a:rPr lang="en-US" altLang="en-US"/>
              <a:t>Δεύτερου επιπέδου</a:t>
            </a:r>
          </a:p>
          <a:p>
            <a:pPr lvl="2"/>
            <a:r>
              <a:rPr lang="en-US" altLang="en-US"/>
              <a:t>Τρίτου επιπέδου</a:t>
            </a:r>
          </a:p>
          <a:p>
            <a:pPr lvl="3"/>
            <a:r>
              <a:rPr lang="en-US" altLang="en-US"/>
              <a:t>Τέταρτου επιπέδου</a:t>
            </a:r>
          </a:p>
          <a:p>
            <a:pPr lvl="4"/>
            <a:r>
              <a:rPr lang="en-US" altLang="en-US"/>
              <a:t>Πέμπτου επιπέδου</a:t>
            </a:r>
          </a:p>
        </p:txBody>
      </p:sp>
      <p:sp>
        <p:nvSpPr>
          <p:cNvPr id="18436" name="Rectangle 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mj-lt"/>
              </a:defRPr>
            </a:lvl1pPr>
          </a:lstStyle>
          <a:p>
            <a:fld id="{7896C0DD-8670-462F-8FEC-9BE868882111}" type="datetime1">
              <a:rPr lang="el-GR" smtClean="0">
                <a:solidFill>
                  <a:srgbClr val="000000"/>
                </a:solidFill>
              </a:rPr>
              <a:t>25/9/26</a:t>
            </a:fld>
            <a:endParaRPr lang="el-GR">
              <a:solidFill>
                <a:srgbClr val="000000"/>
              </a:solidFill>
            </a:endParaRPr>
          </a:p>
        </p:txBody>
      </p:sp>
      <p:sp>
        <p:nvSpPr>
          <p:cNvPr id="1843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mj-lt"/>
              </a:defRPr>
            </a:lvl1pPr>
          </a:lstStyle>
          <a:p>
            <a:endParaRPr lang="el-GR">
              <a:solidFill>
                <a:srgbClr val="000000"/>
              </a:solidFill>
            </a:endParaRPr>
          </a:p>
        </p:txBody>
      </p:sp>
      <p:sp>
        <p:nvSpPr>
          <p:cNvPr id="18438" name="Rectangle 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mj-lt"/>
              </a:defRPr>
            </a:lvl1pPr>
          </a:lstStyle>
          <a:p>
            <a:fld id="{98CBF5F9-E33C-48FA-94F9-17A04E2E63D8}" type="slidenum">
              <a:rPr lang="el-GR" smtClean="0">
                <a:solidFill>
                  <a:srgbClr val="000000"/>
                </a:solidFill>
              </a:rPr>
              <a:pPr/>
              <a:t>‹#›</a:t>
            </a:fld>
            <a:endParaRPr lang="el-GR">
              <a:solidFill>
                <a:srgbClr val="000000"/>
              </a:solidFill>
            </a:endParaRPr>
          </a:p>
        </p:txBody>
      </p:sp>
      <p:sp>
        <p:nvSpPr>
          <p:cNvPr id="18439" name="Freeform 7"/>
          <p:cNvSpPr>
            <a:spLocks noChangeArrowheads="1"/>
          </p:cNvSpPr>
          <p:nvPr/>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endParaRPr lang="el-GR">
              <a:solidFill>
                <a:srgbClr val="000000"/>
              </a:solidFill>
            </a:endParaRPr>
          </a:p>
        </p:txBody>
      </p:sp>
      <p:sp>
        <p:nvSpPr>
          <p:cNvPr id="18440"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p:spPr>
        <p:txBody>
          <a:bodyPr/>
          <a:lstStyle/>
          <a:p>
            <a:endParaRPr lang="el-GR">
              <a:solidFill>
                <a:srgbClr val="000000"/>
              </a:solidFill>
            </a:endParaRPr>
          </a:p>
        </p:txBody>
      </p:sp>
    </p:spTree>
  </p:cSld>
  <p:clrMap bg1="lt1" tx1="dk1" bg2="lt2" tx2="dk2" accent1="accent1" accent2="accent2" accent3="accent3" accent4="accent4" accent5="accent5" accent6="accent6" hlink="hlink" folHlink="folHlink"/>
  <p:sldLayoutIdLst>
    <p:sldLayoutId id="2147483661" r:id="rId1"/>
  </p:sldLayoutIdLst>
  <p:hf hdr="0" ftr="0" dt="0"/>
  <p:txStyles>
    <p:titleStyle>
      <a:lvl1pPr algn="l" rtl="0" eaLnBrk="1" fontAlgn="base" hangingPunct="1">
        <a:spcBef>
          <a:spcPct val="0"/>
        </a:spcBef>
        <a:spcAft>
          <a:spcPct val="0"/>
        </a:spcAft>
        <a:defRPr sz="4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a:t>Κάντε κλικ για να επεξεργαστείτε τον τίτλο</a:t>
            </a:r>
          </a:p>
        </p:txBody>
      </p:sp>
      <p:sp>
        <p:nvSpPr>
          <p:cNvPr id="18435" name="Rectangle 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a:t>Κάντε κλικ για να επεξεργαστείτε τα στυλ κειμένου του υποδείγματος</a:t>
            </a:r>
          </a:p>
          <a:p>
            <a:pPr lvl="1"/>
            <a:r>
              <a:rPr lang="en-US" altLang="en-US"/>
              <a:t>Δεύτερου επιπέδου</a:t>
            </a:r>
          </a:p>
          <a:p>
            <a:pPr lvl="2"/>
            <a:r>
              <a:rPr lang="en-US" altLang="en-US"/>
              <a:t>Τρίτου επιπέδου</a:t>
            </a:r>
          </a:p>
          <a:p>
            <a:pPr lvl="3"/>
            <a:r>
              <a:rPr lang="en-US" altLang="en-US"/>
              <a:t>Τέταρτου επιπέδου</a:t>
            </a:r>
          </a:p>
          <a:p>
            <a:pPr lvl="4"/>
            <a:r>
              <a:rPr lang="en-US" altLang="en-US"/>
              <a:t>Πέμπτου επιπέδου</a:t>
            </a:r>
          </a:p>
        </p:txBody>
      </p:sp>
      <p:sp>
        <p:nvSpPr>
          <p:cNvPr id="18436" name="Rectangle 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mj-lt"/>
              </a:defRPr>
            </a:lvl1pPr>
          </a:lstStyle>
          <a:p>
            <a:fld id="{C4F3C4E1-3A5A-4CD1-B521-8977D8E961D2}" type="datetime1">
              <a:rPr lang="el-GR" smtClean="0">
                <a:solidFill>
                  <a:srgbClr val="000000"/>
                </a:solidFill>
              </a:rPr>
              <a:t>25/9/26</a:t>
            </a:fld>
            <a:endParaRPr lang="el-GR">
              <a:solidFill>
                <a:srgbClr val="000000"/>
              </a:solidFill>
            </a:endParaRPr>
          </a:p>
        </p:txBody>
      </p:sp>
      <p:sp>
        <p:nvSpPr>
          <p:cNvPr id="1843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mj-lt"/>
              </a:defRPr>
            </a:lvl1pPr>
          </a:lstStyle>
          <a:p>
            <a:endParaRPr lang="el-GR">
              <a:solidFill>
                <a:srgbClr val="000000"/>
              </a:solidFill>
            </a:endParaRPr>
          </a:p>
        </p:txBody>
      </p:sp>
      <p:sp>
        <p:nvSpPr>
          <p:cNvPr id="18438" name="Rectangle 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mj-lt"/>
              </a:defRPr>
            </a:lvl1pPr>
          </a:lstStyle>
          <a:p>
            <a:fld id="{98CBF5F9-E33C-48FA-94F9-17A04E2E63D8}" type="slidenum">
              <a:rPr lang="el-GR" smtClean="0">
                <a:solidFill>
                  <a:srgbClr val="000000"/>
                </a:solidFill>
              </a:rPr>
              <a:pPr/>
              <a:t>‹#›</a:t>
            </a:fld>
            <a:endParaRPr lang="el-GR">
              <a:solidFill>
                <a:srgbClr val="000000"/>
              </a:solidFill>
            </a:endParaRPr>
          </a:p>
        </p:txBody>
      </p:sp>
      <p:sp>
        <p:nvSpPr>
          <p:cNvPr id="18439" name="Freeform 7"/>
          <p:cNvSpPr>
            <a:spLocks noChangeArrowheads="1"/>
          </p:cNvSpPr>
          <p:nvPr/>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endParaRPr lang="el-GR">
              <a:solidFill>
                <a:srgbClr val="000000"/>
              </a:solidFill>
            </a:endParaRPr>
          </a:p>
        </p:txBody>
      </p:sp>
      <p:sp>
        <p:nvSpPr>
          <p:cNvPr id="18440"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p:spPr>
        <p:txBody>
          <a:bodyPr/>
          <a:lstStyle/>
          <a:p>
            <a:endParaRPr lang="el-GR">
              <a:solidFill>
                <a:srgbClr val="000000"/>
              </a:solidFill>
            </a:endParaRPr>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Lst>
  <p:hf hdr="0" ftr="0" dt="0"/>
  <p:txStyles>
    <p:titleStyle>
      <a:lvl1pPr algn="l" rtl="0" eaLnBrk="1" fontAlgn="base" hangingPunct="1">
        <a:spcBef>
          <a:spcPct val="0"/>
        </a:spcBef>
        <a:spcAft>
          <a:spcPct val="0"/>
        </a:spcAft>
        <a:defRPr sz="4200">
          <a:solidFill>
            <a:schemeClr val="tx2"/>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1340768"/>
            <a:ext cx="7623175" cy="2448272"/>
          </a:xfrm>
        </p:spPr>
        <p:txBody>
          <a:bodyPr/>
          <a:lstStyle/>
          <a:p>
            <a:pPr algn="ctr"/>
            <a:r>
              <a:rPr lang="en-US" sz="2000" b="1" dirty="0">
                <a:solidFill>
                  <a:schemeClr val="accent2"/>
                </a:solidFill>
                <a:latin typeface="Calibri" panose="020F0502020204030204" pitchFamily="34" charset="0"/>
                <a:cs typeface="Calibri" panose="020F0502020204030204" pitchFamily="34" charset="0"/>
              </a:rPr>
              <a:t>32nd</a:t>
            </a:r>
            <a:r>
              <a:rPr lang="en-US" sz="2000" b="1" i="0" u="none" strike="noStrike" baseline="0" dirty="0">
                <a:solidFill>
                  <a:schemeClr val="accent2"/>
                </a:solidFill>
                <a:latin typeface="Calibri" panose="020F0502020204030204" pitchFamily="34" charset="0"/>
                <a:cs typeface="Calibri" panose="020F0502020204030204" pitchFamily="34" charset="0"/>
              </a:rPr>
              <a:t> Annual Workshop of the </a:t>
            </a:r>
            <a:r>
              <a:rPr lang="en-US" sz="2000" b="1" i="0" u="none" strike="noStrike" baseline="0" dirty="0" err="1">
                <a:solidFill>
                  <a:schemeClr val="accent2"/>
                </a:solidFill>
                <a:latin typeface="Calibri" panose="020F0502020204030204" pitchFamily="34" charset="0"/>
                <a:cs typeface="Calibri" panose="020F0502020204030204" pitchFamily="34" charset="0"/>
              </a:rPr>
              <a:t>EuroMemo</a:t>
            </a:r>
            <a:r>
              <a:rPr lang="en-US" sz="2000" b="1" i="0" u="none" strike="noStrike" baseline="0" dirty="0">
                <a:solidFill>
                  <a:schemeClr val="accent2"/>
                </a:solidFill>
                <a:latin typeface="Calibri" panose="020F0502020204030204" pitchFamily="34" charset="0"/>
                <a:cs typeface="Calibri" panose="020F0502020204030204" pitchFamily="34" charset="0"/>
              </a:rPr>
              <a:t> Group</a:t>
            </a:r>
            <a:br>
              <a:rPr lang="en-US" sz="2000" b="1" i="0" u="none" strike="noStrike" baseline="0" dirty="0">
                <a:solidFill>
                  <a:schemeClr val="accent2"/>
                </a:solidFill>
                <a:latin typeface="Calibri" panose="020F0502020204030204" pitchFamily="34" charset="0"/>
                <a:cs typeface="Calibri" panose="020F0502020204030204" pitchFamily="34" charset="0"/>
              </a:rPr>
            </a:br>
            <a:r>
              <a:rPr lang="en-US" sz="2000" b="1" i="0" u="none" strike="noStrike" baseline="0" dirty="0">
                <a:solidFill>
                  <a:schemeClr val="accent2"/>
                </a:solidFill>
                <a:latin typeface="Calibri" panose="020F0502020204030204" pitchFamily="34" charset="0"/>
                <a:cs typeface="Calibri" panose="020F0502020204030204" pitchFamily="34" charset="0"/>
              </a:rPr>
              <a:t>10 - 12 September 2026</a:t>
            </a:r>
            <a:br>
              <a:rPr lang="en-US" sz="2000" b="1" dirty="0">
                <a:solidFill>
                  <a:schemeClr val="accent2"/>
                </a:solidFill>
                <a:latin typeface="Calibri" panose="020F0502020204030204" pitchFamily="34" charset="0"/>
                <a:cs typeface="Calibri" panose="020F0502020204030204" pitchFamily="34" charset="0"/>
              </a:rPr>
            </a:br>
            <a:r>
              <a:rPr lang="en-US" sz="2000" b="1" dirty="0">
                <a:effectLst/>
                <a:latin typeface="Aptos" panose="020B0004020202020204" pitchFamily="34" charset="0"/>
                <a:ea typeface="Aptos" panose="020B0004020202020204" pitchFamily="34" charset="0"/>
                <a:cs typeface="Times New Roman" panose="02020603050405020304" pitchFamily="18" charset="0"/>
              </a:rPr>
              <a:t>Oxford Brookes University</a:t>
            </a:r>
            <a:br>
              <a:rPr lang="el-GR" sz="2000" b="1" i="0" u="none" strike="noStrike" baseline="0" dirty="0">
                <a:solidFill>
                  <a:schemeClr val="accent2"/>
                </a:solidFill>
                <a:latin typeface="Arial" panose="020B0604020202020204" pitchFamily="34" charset="0"/>
              </a:rPr>
            </a:br>
            <a:br>
              <a:rPr lang="en-US" sz="1800" b="1" dirty="0">
                <a:solidFill>
                  <a:schemeClr val="accent2"/>
                </a:solidFill>
                <a:latin typeface="Arial" panose="020B0604020202020204" pitchFamily="34" charset="0"/>
              </a:rPr>
            </a:br>
            <a:br>
              <a:rPr lang="en-US" sz="1800" b="1" dirty="0">
                <a:effectLst/>
                <a:latin typeface="Calibri" panose="020F0502020204030204" pitchFamily="34" charset="0"/>
                <a:ea typeface="Calibri" panose="020F0502020204030204" pitchFamily="34" charset="0"/>
                <a:cs typeface="Calibri" panose="020F0502020204030204" pitchFamily="34" charset="0"/>
              </a:rPr>
            </a:br>
            <a:r>
              <a:rPr lang="en-US" sz="2400" b="1" dirty="0">
                <a:effectLst/>
                <a:latin typeface="Calibri" panose="020F0502020204030204" pitchFamily="34" charset="0"/>
                <a:ea typeface="Calibri" panose="020F0502020204030204" pitchFamily="34" charset="0"/>
                <a:cs typeface="Calibri" panose="020F0502020204030204" pitchFamily="34" charset="0"/>
              </a:rPr>
              <a:t>The implications of strengthening the international </a:t>
            </a:r>
            <a:br>
              <a:rPr lang="en-US" sz="2400" b="1" dirty="0">
                <a:effectLst/>
                <a:latin typeface="Calibri" panose="020F0502020204030204" pitchFamily="34" charset="0"/>
                <a:ea typeface="Calibri" panose="020F0502020204030204" pitchFamily="34" charset="0"/>
                <a:cs typeface="Calibri" panose="020F0502020204030204" pitchFamily="34" charset="0"/>
              </a:rPr>
            </a:br>
            <a:r>
              <a:rPr lang="en-US" sz="2400" b="1" dirty="0">
                <a:effectLst/>
                <a:latin typeface="Calibri" panose="020F0502020204030204" pitchFamily="34" charset="0"/>
                <a:ea typeface="Calibri" panose="020F0502020204030204" pitchFamily="34" charset="0"/>
                <a:cs typeface="Calibri" panose="020F0502020204030204" pitchFamily="34" charset="0"/>
              </a:rPr>
              <a:t>role of the Euro</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br>
              <a:rPr lang="el-GR" sz="2400" dirty="0">
                <a:effectLst/>
                <a:latin typeface="Calibri" panose="020F0502020204030204" pitchFamily="34" charset="0"/>
                <a:ea typeface="Calibri" panose="020F0502020204030204" pitchFamily="34" charset="0"/>
                <a:cs typeface="Times New Roman" panose="02020603050405020304" pitchFamily="18" charset="0"/>
              </a:rPr>
            </a:br>
            <a:r>
              <a:rPr lang="en-US" sz="1800" b="0" i="0" u="none" strike="noStrike" baseline="0" dirty="0">
                <a:solidFill>
                  <a:schemeClr val="accent2"/>
                </a:solidFill>
                <a:latin typeface="Arial" panose="020B0604020202020204" pitchFamily="34" charset="0"/>
              </a:rPr>
              <a:t> </a:t>
            </a:r>
            <a:br>
              <a:rPr lang="en-US" sz="2500" b="1" dirty="0">
                <a:latin typeface="Calibri" panose="020F0502020204030204" pitchFamily="34" charset="0"/>
              </a:rPr>
            </a:br>
            <a:br>
              <a:rPr lang="en-US" sz="2400" b="1" dirty="0">
                <a:latin typeface="Calibri" panose="020F0502020204030204" pitchFamily="34" charset="0"/>
              </a:rPr>
            </a:br>
            <a:br>
              <a:rPr lang="en-US" sz="2400" b="1" dirty="0">
                <a:solidFill>
                  <a:srgbClr val="FF0000"/>
                </a:solidFill>
                <a:latin typeface="Calibri" panose="020F0502020204030204" pitchFamily="34" charset="0"/>
              </a:rPr>
            </a:br>
            <a:endParaRPr lang="el-GR" sz="2400" b="1" dirty="0">
              <a:solidFill>
                <a:srgbClr val="FF0000"/>
              </a:solidFill>
              <a:latin typeface="Calibri" panose="020F0502020204030204" pitchFamily="34" charset="0"/>
            </a:endParaRPr>
          </a:p>
        </p:txBody>
      </p:sp>
      <p:sp>
        <p:nvSpPr>
          <p:cNvPr id="3" name="Subtitle 2"/>
          <p:cNvSpPr>
            <a:spLocks noGrp="1"/>
          </p:cNvSpPr>
          <p:nvPr>
            <p:ph type="subTitle" idx="1"/>
          </p:nvPr>
        </p:nvSpPr>
        <p:spPr>
          <a:xfrm>
            <a:off x="1331640" y="3339214"/>
            <a:ext cx="7562800" cy="1781944"/>
          </a:xfrm>
        </p:spPr>
        <p:txBody>
          <a:bodyPr/>
          <a:lstStyle/>
          <a:p>
            <a:r>
              <a:rPr lang="en-US" sz="2000" b="1" dirty="0"/>
              <a:t>                     </a:t>
            </a:r>
            <a:endParaRPr lang="en-US" sz="2000" b="1" dirty="0">
              <a:solidFill>
                <a:schemeClr val="accent6"/>
              </a:solidFill>
            </a:endParaRPr>
          </a:p>
          <a:p>
            <a:r>
              <a:rPr lang="en-US" sz="2000" b="1" dirty="0">
                <a:solidFill>
                  <a:schemeClr val="accent6">
                    <a:lumMod val="75000"/>
                  </a:schemeClr>
                </a:solidFill>
              </a:rPr>
              <a:t>                      </a:t>
            </a:r>
            <a:endParaRPr lang="en-US" sz="2200" b="1" dirty="0">
              <a:solidFill>
                <a:schemeClr val="tx2"/>
              </a:solidFill>
              <a:latin typeface="Calibri" panose="020F0502020204030204" pitchFamily="34" charset="0"/>
            </a:endParaRPr>
          </a:p>
          <a:p>
            <a:pPr algn="ctr"/>
            <a:r>
              <a:rPr lang="en-US" sz="2400" b="1" dirty="0">
                <a:solidFill>
                  <a:schemeClr val="tx2"/>
                </a:solidFill>
                <a:latin typeface="Calibri" panose="020F0502020204030204" pitchFamily="34" charset="0"/>
              </a:rPr>
              <a:t>Marica </a:t>
            </a:r>
            <a:r>
              <a:rPr lang="en-US" sz="2400" b="1" dirty="0" err="1">
                <a:solidFill>
                  <a:schemeClr val="tx2"/>
                </a:solidFill>
                <a:latin typeface="Calibri" panose="020F0502020204030204" pitchFamily="34" charset="0"/>
              </a:rPr>
              <a:t>Frangakis</a:t>
            </a:r>
            <a:endParaRPr lang="en-US" sz="2400" b="1" dirty="0">
              <a:solidFill>
                <a:schemeClr val="tx2"/>
              </a:solidFill>
              <a:latin typeface="Calibri" panose="020F0502020204030204" pitchFamily="34" charset="0"/>
            </a:endParaRPr>
          </a:p>
          <a:p>
            <a:pPr algn="ctr"/>
            <a:r>
              <a:rPr lang="en-US" sz="2200" b="1" dirty="0">
                <a:solidFill>
                  <a:schemeClr val="tx2"/>
                </a:solidFill>
                <a:latin typeface="Calibri" panose="020F0502020204030204" pitchFamily="34" charset="0"/>
              </a:rPr>
              <a:t>Independent Researcher </a:t>
            </a:r>
          </a:p>
          <a:p>
            <a:pPr algn="ctr"/>
            <a:endParaRPr lang="en-US" sz="2200" b="1" dirty="0">
              <a:solidFill>
                <a:schemeClr val="tx2"/>
              </a:solidFill>
              <a:latin typeface="Calibri" panose="020F0502020204030204" pitchFamily="34" charset="0"/>
            </a:endParaRPr>
          </a:p>
          <a:p>
            <a:endParaRPr lang="el-GR" sz="2200" b="1" dirty="0">
              <a:solidFill>
                <a:schemeClr val="tx2"/>
              </a:solidFill>
              <a:latin typeface="Calibri" panose="020F0502020204030204" pitchFamily="34" charset="0"/>
            </a:endParaRPr>
          </a:p>
        </p:txBody>
      </p:sp>
      <p:sp>
        <p:nvSpPr>
          <p:cNvPr id="4" name="Slide Number Placeholder 3"/>
          <p:cNvSpPr>
            <a:spLocks noGrp="1"/>
          </p:cNvSpPr>
          <p:nvPr>
            <p:ph type="sldNum" sz="quarter" idx="4"/>
          </p:nvPr>
        </p:nvSpPr>
        <p:spPr/>
        <p:txBody>
          <a:bodyPr/>
          <a:lstStyle/>
          <a:p>
            <a:fld id="{98CBF5F9-E33C-48FA-94F9-17A04E2E63D8}" type="slidenum">
              <a:rPr lang="el-GR" smtClean="0">
                <a:solidFill>
                  <a:srgbClr val="000000"/>
                </a:solidFill>
              </a:rPr>
              <a:pPr/>
              <a:t>1</a:t>
            </a:fld>
            <a:endParaRPr lang="el-GR">
              <a:solidFill>
                <a:srgbClr val="000000"/>
              </a:solidFill>
            </a:endParaRPr>
          </a:p>
        </p:txBody>
      </p:sp>
    </p:spTree>
    <p:extLst>
      <p:ext uri="{BB962C8B-B14F-4D97-AF65-F5344CB8AC3E}">
        <p14:creationId xmlns:p14="http://schemas.microsoft.com/office/powerpoint/2010/main" val="1685472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3E568-EAF6-458B-BA85-16DCE3D12C56}"/>
              </a:ext>
            </a:extLst>
          </p:cNvPr>
          <p:cNvSpPr>
            <a:spLocks noGrp="1"/>
          </p:cNvSpPr>
          <p:nvPr>
            <p:ph type="title"/>
          </p:nvPr>
        </p:nvSpPr>
        <p:spPr>
          <a:xfrm>
            <a:off x="457200" y="277813"/>
            <a:ext cx="8229600" cy="702915"/>
          </a:xfrm>
        </p:spPr>
        <p:txBody>
          <a:bodyPr/>
          <a:lstStyle/>
          <a:p>
            <a:r>
              <a:rPr lang="en-US" sz="3200" b="1" dirty="0"/>
              <a:t>Outline</a:t>
            </a:r>
            <a:endParaRPr lang="el-GR" sz="3200" b="1" dirty="0"/>
          </a:p>
        </p:txBody>
      </p:sp>
      <p:sp>
        <p:nvSpPr>
          <p:cNvPr id="3" name="Content Placeholder 2">
            <a:extLst>
              <a:ext uri="{FF2B5EF4-FFF2-40B4-BE49-F238E27FC236}">
                <a16:creationId xmlns:a16="http://schemas.microsoft.com/office/drawing/2014/main" id="{5C284D71-2729-4227-9184-92655E0616D5}"/>
              </a:ext>
            </a:extLst>
          </p:cNvPr>
          <p:cNvSpPr>
            <a:spLocks noGrp="1"/>
          </p:cNvSpPr>
          <p:nvPr>
            <p:ph idx="1"/>
          </p:nvPr>
        </p:nvSpPr>
        <p:spPr>
          <a:xfrm>
            <a:off x="457200" y="836712"/>
            <a:ext cx="8229600" cy="5294213"/>
          </a:xfrm>
        </p:spPr>
        <p:txBody>
          <a:bodyPr/>
          <a:lstStyle/>
          <a:p>
            <a:r>
              <a:rPr lang="en-US" sz="2100" dirty="0"/>
              <a:t>The Euro – A mixed record; The international position of the Euro</a:t>
            </a:r>
          </a:p>
          <a:p>
            <a:r>
              <a:rPr lang="en-US" sz="2100" dirty="0"/>
              <a:t>The Trump effect – Euro appreciation</a:t>
            </a:r>
          </a:p>
          <a:p>
            <a:r>
              <a:rPr lang="en-US" sz="2100" dirty="0" err="1"/>
              <a:t>Dedollarisation</a:t>
            </a:r>
            <a:r>
              <a:rPr lang="en-US" sz="2100" dirty="0"/>
              <a:t> – A gradual process</a:t>
            </a:r>
          </a:p>
          <a:p>
            <a:r>
              <a:rPr lang="en-US" sz="2100" dirty="0"/>
              <a:t>Modest currency realignment - US$ resilience </a:t>
            </a:r>
          </a:p>
          <a:p>
            <a:r>
              <a:rPr lang="en-US" sz="2100" kern="100" dirty="0">
                <a:effectLst/>
                <a:ea typeface="Aptos" panose="020B0004020202020204"/>
                <a:cs typeface="Symbol" panose="05050102010706020507" pitchFamily="18" charset="2"/>
              </a:rPr>
              <a:t>Strengthening the international role of the euro</a:t>
            </a:r>
          </a:p>
          <a:p>
            <a:pPr lvl="1"/>
            <a:r>
              <a:rPr lang="en-US" sz="2100" kern="100" dirty="0">
                <a:effectLst/>
                <a:ea typeface="Aptos" panose="020B0004020202020204"/>
                <a:cs typeface="Symbol" panose="05050102010706020507" pitchFamily="18" charset="2"/>
              </a:rPr>
              <a:t>The EU narrative</a:t>
            </a:r>
          </a:p>
          <a:p>
            <a:pPr lvl="1"/>
            <a:r>
              <a:rPr lang="en-US" sz="2100" dirty="0"/>
              <a:t>The EU strategy </a:t>
            </a:r>
          </a:p>
          <a:p>
            <a:r>
              <a:rPr lang="en-US" sz="2100" dirty="0"/>
              <a:t>When reality does not fit the theory - The EU does not fulfill the requirements  for a strong euro</a:t>
            </a:r>
            <a:endParaRPr lang="en-US" sz="2100" kern="100" dirty="0"/>
          </a:p>
          <a:p>
            <a:r>
              <a:rPr lang="en-US" sz="2100" dirty="0"/>
              <a:t>The Spanish proposal for EU joint debt</a:t>
            </a:r>
          </a:p>
          <a:p>
            <a:r>
              <a:rPr lang="en-US" sz="2100" kern="100" dirty="0">
                <a:ea typeface="Aptos" panose="020B0004020202020204"/>
                <a:cs typeface="Symbol" panose="05050102010706020507" pitchFamily="18" charset="2"/>
              </a:rPr>
              <a:t>The costs of an internationally strong currency</a:t>
            </a:r>
          </a:p>
          <a:p>
            <a:r>
              <a:rPr lang="en-US" sz="2100" dirty="0"/>
              <a:t>The European Parliament’s change of heart 2020-2026</a:t>
            </a:r>
          </a:p>
          <a:p>
            <a:r>
              <a:rPr lang="en-US" sz="2100" dirty="0"/>
              <a:t>A contestation that goes beyond currency internationalization</a:t>
            </a:r>
          </a:p>
          <a:p>
            <a:r>
              <a:rPr lang="en-US" sz="2100" dirty="0"/>
              <a:t>Prospects and Alternatives</a:t>
            </a:r>
          </a:p>
          <a:p>
            <a:endParaRPr lang="en-US" sz="2000" kern="100" dirty="0">
              <a:ea typeface="Aptos" panose="020B0004020202020204"/>
              <a:cs typeface="Symbol" panose="05050102010706020507" pitchFamily="18" charset="2"/>
            </a:endParaRPr>
          </a:p>
          <a:p>
            <a:endParaRPr lang="en-US" sz="2000" dirty="0"/>
          </a:p>
          <a:p>
            <a:pPr lvl="1"/>
            <a:endParaRPr lang="en-US" sz="2400" dirty="0"/>
          </a:p>
          <a:p>
            <a:endParaRPr lang="en-US" sz="2400" dirty="0"/>
          </a:p>
          <a:p>
            <a:endParaRPr lang="en-US" sz="2400" dirty="0"/>
          </a:p>
          <a:p>
            <a:endParaRPr lang="en-US" sz="2400" dirty="0"/>
          </a:p>
          <a:p>
            <a:endParaRPr lang="el-GR" sz="2400" dirty="0"/>
          </a:p>
        </p:txBody>
      </p:sp>
      <p:sp>
        <p:nvSpPr>
          <p:cNvPr id="4" name="Slide Number Placeholder 3">
            <a:extLst>
              <a:ext uri="{FF2B5EF4-FFF2-40B4-BE49-F238E27FC236}">
                <a16:creationId xmlns:a16="http://schemas.microsoft.com/office/drawing/2014/main" id="{ABD88CC1-943E-413B-A8AC-F5B83E81780A}"/>
              </a:ext>
            </a:extLst>
          </p:cNvPr>
          <p:cNvSpPr>
            <a:spLocks noGrp="1"/>
          </p:cNvSpPr>
          <p:nvPr>
            <p:ph type="sldNum" sz="quarter" idx="12"/>
          </p:nvPr>
        </p:nvSpPr>
        <p:spPr/>
        <p:txBody>
          <a:bodyPr/>
          <a:lstStyle/>
          <a:p>
            <a:fld id="{98CBF5F9-E33C-48FA-94F9-17A04E2E63D8}" type="slidenum">
              <a:rPr lang="el-GR" smtClean="0">
                <a:solidFill>
                  <a:srgbClr val="000000"/>
                </a:solidFill>
              </a:rPr>
              <a:pPr/>
              <a:t>2</a:t>
            </a:fld>
            <a:endParaRPr lang="el-GR">
              <a:solidFill>
                <a:srgbClr val="000000"/>
              </a:solidFill>
            </a:endParaRPr>
          </a:p>
        </p:txBody>
      </p:sp>
    </p:spTree>
    <p:extLst>
      <p:ext uri="{BB962C8B-B14F-4D97-AF65-F5344CB8AC3E}">
        <p14:creationId xmlns:p14="http://schemas.microsoft.com/office/powerpoint/2010/main" val="1765018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045EC-CC30-8A4C-8637-D95DB569018F}"/>
              </a:ext>
            </a:extLst>
          </p:cNvPr>
          <p:cNvSpPr>
            <a:spLocks noGrp="1"/>
          </p:cNvSpPr>
          <p:nvPr>
            <p:ph type="title"/>
          </p:nvPr>
        </p:nvSpPr>
        <p:spPr>
          <a:xfrm>
            <a:off x="457200" y="277813"/>
            <a:ext cx="8229600" cy="918939"/>
          </a:xfrm>
        </p:spPr>
        <p:txBody>
          <a:bodyPr/>
          <a:lstStyle/>
          <a:p>
            <a:r>
              <a:rPr lang="en-US" sz="3600" b="1" dirty="0"/>
              <a:t>The Euro – A mixed record</a:t>
            </a:r>
            <a:endParaRPr lang="el-GR" sz="3600" b="1" dirty="0"/>
          </a:p>
        </p:txBody>
      </p:sp>
      <p:sp>
        <p:nvSpPr>
          <p:cNvPr id="3" name="Content Placeholder 2">
            <a:extLst>
              <a:ext uri="{FF2B5EF4-FFF2-40B4-BE49-F238E27FC236}">
                <a16:creationId xmlns:a16="http://schemas.microsoft.com/office/drawing/2014/main" id="{5A127786-F7DF-D8F6-F443-3CEC11970C0B}"/>
              </a:ext>
            </a:extLst>
          </p:cNvPr>
          <p:cNvSpPr>
            <a:spLocks noGrp="1"/>
          </p:cNvSpPr>
          <p:nvPr>
            <p:ph idx="1"/>
          </p:nvPr>
        </p:nvSpPr>
        <p:spPr>
          <a:xfrm>
            <a:off x="457200" y="908720"/>
            <a:ext cx="8229600" cy="5222205"/>
          </a:xfrm>
        </p:spPr>
        <p:txBody>
          <a:bodyPr/>
          <a:lstStyle/>
          <a:p>
            <a:r>
              <a:rPr lang="en-US" sz="2400" kern="0" dirty="0">
                <a:effectLst/>
                <a:ea typeface="FreeSans"/>
              </a:rPr>
              <a:t>Progress in the euro’s internationalization has been mixed — falling short of optimists’ hopes of dethroning the dollar while exceeding skeptics’ predictions of failure </a:t>
            </a:r>
            <a:r>
              <a:rPr lang="en-US" sz="2000" kern="0" dirty="0">
                <a:effectLst/>
                <a:ea typeface="FreeSans"/>
              </a:rPr>
              <a:t>(</a:t>
            </a:r>
            <a:r>
              <a:rPr lang="en-US" sz="2000" dirty="0" err="1">
                <a:cs typeface="Calibri" panose="020F0502020204030204" pitchFamily="34" charset="0"/>
              </a:rPr>
              <a:t>Eichengreen</a:t>
            </a:r>
            <a:r>
              <a:rPr lang="en-US" sz="2000" dirty="0">
                <a:cs typeface="Calibri" panose="020F0502020204030204" pitchFamily="34" charset="0"/>
              </a:rPr>
              <a:t>, 2026)</a:t>
            </a:r>
            <a:r>
              <a:rPr lang="en-US" sz="2000" i="1" kern="0" dirty="0">
                <a:effectLst/>
                <a:ea typeface="FreeSans"/>
              </a:rPr>
              <a:t>.</a:t>
            </a:r>
          </a:p>
          <a:p>
            <a:r>
              <a:rPr lang="en-US" sz="2400" dirty="0">
                <a:solidFill>
                  <a:schemeClr val="tx1">
                    <a:lumMod val="95000"/>
                    <a:lumOff val="5000"/>
                  </a:schemeClr>
                </a:solidFill>
              </a:rPr>
              <a:t>Essentially a regional currency rather than a global one; of the countries using the euro as an exchange rate anchor and as an invoicing currency for global trade, none is located outside Europe or Africa </a:t>
            </a:r>
            <a:r>
              <a:rPr lang="en-US" sz="2000" dirty="0">
                <a:solidFill>
                  <a:schemeClr val="tx1">
                    <a:lumMod val="95000"/>
                    <a:lumOff val="5000"/>
                  </a:schemeClr>
                </a:solidFill>
              </a:rPr>
              <a:t>(</a:t>
            </a:r>
            <a:r>
              <a:rPr lang="en-US" sz="2000" dirty="0" err="1">
                <a:solidFill>
                  <a:schemeClr val="tx1">
                    <a:lumMod val="95000"/>
                    <a:lumOff val="5000"/>
                  </a:schemeClr>
                </a:solidFill>
              </a:rPr>
              <a:t>Ilzetzki</a:t>
            </a:r>
            <a:r>
              <a:rPr lang="en-US" sz="2000" dirty="0">
                <a:solidFill>
                  <a:schemeClr val="tx1">
                    <a:lumMod val="95000"/>
                    <a:lumOff val="5000"/>
                  </a:schemeClr>
                </a:solidFill>
              </a:rPr>
              <a:t> et al, 2026)</a:t>
            </a:r>
          </a:p>
          <a:p>
            <a:r>
              <a:rPr lang="en-US" sz="2400" dirty="0">
                <a:solidFill>
                  <a:schemeClr val="tx1">
                    <a:lumMod val="95000"/>
                    <a:lumOff val="5000"/>
                  </a:schemeClr>
                </a:solidFill>
              </a:rPr>
              <a:t>But, number of countries adopting the euro nearly doubled </a:t>
            </a:r>
            <a:r>
              <a:rPr lang="en-US" sz="2200" dirty="0">
                <a:solidFill>
                  <a:schemeClr val="tx1">
                    <a:lumMod val="95000"/>
                    <a:lumOff val="5000"/>
                  </a:schemeClr>
                </a:solidFill>
              </a:rPr>
              <a:t>(1999:11 to 2026:21</a:t>
            </a:r>
            <a:r>
              <a:rPr lang="en-US" sz="2400" dirty="0">
                <a:solidFill>
                  <a:schemeClr val="tx1">
                    <a:lumMod val="95000"/>
                    <a:lumOff val="5000"/>
                  </a:schemeClr>
                </a:solidFill>
              </a:rPr>
              <a:t>); Resilient as an official reserve currency (</a:t>
            </a:r>
            <a:r>
              <a:rPr lang="en-US" sz="2200" dirty="0">
                <a:solidFill>
                  <a:schemeClr val="tx1">
                    <a:lumMod val="95000"/>
                    <a:lumOff val="5000"/>
                  </a:schemeClr>
                </a:solidFill>
              </a:rPr>
              <a:t>stable share 1999-2025</a:t>
            </a:r>
            <a:r>
              <a:rPr lang="en-US" sz="2400" dirty="0">
                <a:solidFill>
                  <a:schemeClr val="tx1">
                    <a:lumMod val="95000"/>
                    <a:lumOff val="5000"/>
                  </a:schemeClr>
                </a:solidFill>
              </a:rPr>
              <a:t>); Important as currency for invoicing global exports  supported by Euro area’s strong position as a trading hub</a:t>
            </a:r>
            <a:endParaRPr lang="el-GR" sz="2400" dirty="0">
              <a:solidFill>
                <a:schemeClr val="tx1">
                  <a:lumMod val="95000"/>
                  <a:lumOff val="5000"/>
                </a:schemeClr>
              </a:solidFill>
            </a:endParaRPr>
          </a:p>
        </p:txBody>
      </p:sp>
      <p:sp>
        <p:nvSpPr>
          <p:cNvPr id="4" name="Slide Number Placeholder 3">
            <a:extLst>
              <a:ext uri="{FF2B5EF4-FFF2-40B4-BE49-F238E27FC236}">
                <a16:creationId xmlns:a16="http://schemas.microsoft.com/office/drawing/2014/main" id="{EF466499-1242-D11A-9DD2-37BDDF326490}"/>
              </a:ext>
            </a:extLst>
          </p:cNvPr>
          <p:cNvSpPr>
            <a:spLocks noGrp="1"/>
          </p:cNvSpPr>
          <p:nvPr>
            <p:ph type="sldNum" sz="quarter" idx="12"/>
          </p:nvPr>
        </p:nvSpPr>
        <p:spPr/>
        <p:txBody>
          <a:bodyPr/>
          <a:lstStyle/>
          <a:p>
            <a:fld id="{98CBF5F9-E33C-48FA-94F9-17A04E2E63D8}" type="slidenum">
              <a:rPr lang="el-GR" smtClean="0">
                <a:solidFill>
                  <a:srgbClr val="000000"/>
                </a:solidFill>
              </a:rPr>
              <a:pPr/>
              <a:t>3</a:t>
            </a:fld>
            <a:endParaRPr lang="el-GR">
              <a:solidFill>
                <a:srgbClr val="000000"/>
              </a:solidFill>
            </a:endParaRPr>
          </a:p>
        </p:txBody>
      </p:sp>
    </p:spTree>
    <p:extLst>
      <p:ext uri="{BB962C8B-B14F-4D97-AF65-F5344CB8AC3E}">
        <p14:creationId xmlns:p14="http://schemas.microsoft.com/office/powerpoint/2010/main" val="3536558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8084D-8D48-4991-8CAD-BEFD591F761E}"/>
              </a:ext>
            </a:extLst>
          </p:cNvPr>
          <p:cNvSpPr>
            <a:spLocks noGrp="1"/>
          </p:cNvSpPr>
          <p:nvPr>
            <p:ph type="title"/>
          </p:nvPr>
        </p:nvSpPr>
        <p:spPr>
          <a:xfrm>
            <a:off x="457200" y="277813"/>
            <a:ext cx="8229600" cy="1495003"/>
          </a:xfrm>
        </p:spPr>
        <p:txBody>
          <a:bodyPr/>
          <a:lstStyle/>
          <a:p>
            <a:r>
              <a:rPr lang="en-US" sz="3000" b="1" dirty="0"/>
              <a:t>Composite index of the international position of the euro </a:t>
            </a:r>
            <a:r>
              <a:rPr lang="en-US" sz="1600" b="1" kern="0" dirty="0">
                <a:solidFill>
                  <a:srgbClr val="000000"/>
                </a:solidFill>
                <a:effectLst/>
                <a:latin typeface="Calibri" panose="020F0502020204030204" pitchFamily="34" charset="0"/>
                <a:ea typeface="Aptos"/>
                <a:cs typeface="Times New Roman" panose="02020603050405020304" pitchFamily="18" charset="0"/>
              </a:rPr>
              <a:t>(arithmetic average of the share of the euro in a broad range of indicators; percentages; at current &amp; constant Q4 2025 exchange rates)</a:t>
            </a:r>
            <a:br>
              <a:rPr lang="el-GR" sz="1600" b="1" kern="100" dirty="0">
                <a:effectLst/>
                <a:latin typeface="Aptos"/>
                <a:ea typeface="Aptos"/>
                <a:cs typeface="Times New Roman" panose="02020603050405020304" pitchFamily="18" charset="0"/>
              </a:rPr>
            </a:br>
            <a:endParaRPr lang="el-GR" sz="1600" b="1" dirty="0"/>
          </a:p>
        </p:txBody>
      </p:sp>
      <p:sp>
        <p:nvSpPr>
          <p:cNvPr id="4" name="Slide Number Placeholder 3">
            <a:extLst>
              <a:ext uri="{FF2B5EF4-FFF2-40B4-BE49-F238E27FC236}">
                <a16:creationId xmlns:a16="http://schemas.microsoft.com/office/drawing/2014/main" id="{B528CFA2-4276-4D60-B861-A7E91F560FCB}"/>
              </a:ext>
            </a:extLst>
          </p:cNvPr>
          <p:cNvSpPr>
            <a:spLocks noGrp="1"/>
          </p:cNvSpPr>
          <p:nvPr>
            <p:ph type="sldNum" sz="quarter" idx="12"/>
          </p:nvPr>
        </p:nvSpPr>
        <p:spPr/>
        <p:txBody>
          <a:bodyPr/>
          <a:lstStyle/>
          <a:p>
            <a:fld id="{98CBF5F9-E33C-48FA-94F9-17A04E2E63D8}" type="slidenum">
              <a:rPr lang="el-GR" smtClean="0">
                <a:solidFill>
                  <a:srgbClr val="000000"/>
                </a:solidFill>
              </a:rPr>
              <a:pPr/>
              <a:t>4</a:t>
            </a:fld>
            <a:endParaRPr lang="el-GR">
              <a:solidFill>
                <a:srgbClr val="000000"/>
              </a:solidFill>
            </a:endParaRPr>
          </a:p>
        </p:txBody>
      </p:sp>
      <p:pic>
        <p:nvPicPr>
          <p:cNvPr id="5" name="Content Placeholder 4">
            <a:extLst>
              <a:ext uri="{FF2B5EF4-FFF2-40B4-BE49-F238E27FC236}">
                <a16:creationId xmlns:a16="http://schemas.microsoft.com/office/drawing/2014/main" id="{68F89580-1F8A-4E11-A7DC-31CC66C8D3F9}"/>
              </a:ext>
            </a:extLst>
          </p:cNvPr>
          <p:cNvPicPr>
            <a:picLocks noGrp="1"/>
          </p:cNvPicPr>
          <p:nvPr>
            <p:ph idx="1"/>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611560" y="1772816"/>
            <a:ext cx="8075240" cy="4608512"/>
          </a:xfrm>
          <a:prstGeom prst="rect">
            <a:avLst/>
          </a:prstGeom>
        </p:spPr>
      </p:pic>
    </p:spTree>
    <p:extLst>
      <p:ext uri="{BB962C8B-B14F-4D97-AF65-F5344CB8AC3E}">
        <p14:creationId xmlns:p14="http://schemas.microsoft.com/office/powerpoint/2010/main" val="3724138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31B62-F059-4ED1-BAAA-AC0CE233FB21}"/>
              </a:ext>
            </a:extLst>
          </p:cNvPr>
          <p:cNvSpPr>
            <a:spLocks noGrp="1"/>
          </p:cNvSpPr>
          <p:nvPr>
            <p:ph type="title"/>
          </p:nvPr>
        </p:nvSpPr>
        <p:spPr>
          <a:xfrm>
            <a:off x="457200" y="277813"/>
            <a:ext cx="8229600" cy="990947"/>
          </a:xfrm>
        </p:spPr>
        <p:txBody>
          <a:bodyPr/>
          <a:lstStyle/>
          <a:p>
            <a:r>
              <a:rPr lang="en-US" sz="3000" b="1" dirty="0"/>
              <a:t>Snapshot of the international monetary system and countries’ shares of global GDP 2025 (%)</a:t>
            </a:r>
            <a:endParaRPr lang="el-GR" sz="3000" b="1" dirty="0"/>
          </a:p>
        </p:txBody>
      </p:sp>
      <p:sp>
        <p:nvSpPr>
          <p:cNvPr id="4" name="Slide Number Placeholder 3">
            <a:extLst>
              <a:ext uri="{FF2B5EF4-FFF2-40B4-BE49-F238E27FC236}">
                <a16:creationId xmlns:a16="http://schemas.microsoft.com/office/drawing/2014/main" id="{1935CAF6-FDEB-4231-B355-2724DA9F3B76}"/>
              </a:ext>
            </a:extLst>
          </p:cNvPr>
          <p:cNvSpPr>
            <a:spLocks noGrp="1"/>
          </p:cNvSpPr>
          <p:nvPr>
            <p:ph type="sldNum" sz="quarter" idx="12"/>
          </p:nvPr>
        </p:nvSpPr>
        <p:spPr/>
        <p:txBody>
          <a:bodyPr/>
          <a:lstStyle/>
          <a:p>
            <a:r>
              <a:rPr lang="en-US" sz="1800" b="1" dirty="0">
                <a:solidFill>
                  <a:srgbClr val="000000"/>
                </a:solidFill>
              </a:rPr>
              <a:t>Source – ECB, 2026</a:t>
            </a:r>
            <a:endParaRPr lang="el-GR" sz="1800" b="1" dirty="0">
              <a:solidFill>
                <a:srgbClr val="000000"/>
              </a:solidFill>
            </a:endParaRPr>
          </a:p>
        </p:txBody>
      </p:sp>
      <p:pic>
        <p:nvPicPr>
          <p:cNvPr id="5" name="Content Placeholder 4">
            <a:extLst>
              <a:ext uri="{FF2B5EF4-FFF2-40B4-BE49-F238E27FC236}">
                <a16:creationId xmlns:a16="http://schemas.microsoft.com/office/drawing/2014/main" id="{613A4043-C3FC-42C2-8764-1235594050EF}"/>
              </a:ext>
            </a:extLst>
          </p:cNvPr>
          <p:cNvPicPr>
            <a:picLocks noGrp="1"/>
          </p:cNvPicPr>
          <p:nvPr>
            <p:ph idx="1"/>
          </p:nvPr>
        </p:nvPicPr>
        <p:blipFill>
          <a:blip r:embed="rId2">
            <a:lum bright="-20000" contrast="40000"/>
            <a:extLst>
              <a:ext uri="{28A0092B-C50C-407E-A947-70E740481C1C}">
                <a14:useLocalDpi xmlns:a14="http://schemas.microsoft.com/office/drawing/2010/main" val="0"/>
              </a:ext>
            </a:extLst>
          </a:blip>
          <a:srcRect/>
          <a:stretch>
            <a:fillRect/>
          </a:stretch>
        </p:blipFill>
        <p:spPr bwMode="auto">
          <a:xfrm>
            <a:off x="457200" y="1268760"/>
            <a:ext cx="8435280" cy="5112568"/>
          </a:xfrm>
          <a:prstGeom prst="rect">
            <a:avLst/>
          </a:prstGeom>
          <a:noFill/>
          <a:ln>
            <a:noFill/>
          </a:ln>
        </p:spPr>
      </p:pic>
    </p:spTree>
    <p:extLst>
      <p:ext uri="{BB962C8B-B14F-4D97-AF65-F5344CB8AC3E}">
        <p14:creationId xmlns:p14="http://schemas.microsoft.com/office/powerpoint/2010/main" val="1599195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4014C-4F4A-4A31-A21A-3583B85DB5BA}"/>
              </a:ext>
            </a:extLst>
          </p:cNvPr>
          <p:cNvSpPr>
            <a:spLocks noGrp="1"/>
          </p:cNvSpPr>
          <p:nvPr>
            <p:ph type="title"/>
          </p:nvPr>
        </p:nvSpPr>
        <p:spPr/>
        <p:txBody>
          <a:bodyPr/>
          <a:lstStyle/>
          <a:p>
            <a:r>
              <a:rPr lang="en-US" sz="3200" b="1" dirty="0"/>
              <a:t>Snapshot of the international monetary system and countries’ shares of global GDP 2025 (%)</a:t>
            </a:r>
            <a:endParaRPr lang="el-GR" sz="3200" dirty="0"/>
          </a:p>
        </p:txBody>
      </p:sp>
      <p:graphicFrame>
        <p:nvGraphicFramePr>
          <p:cNvPr id="5" name="Content Placeholder 4">
            <a:extLst>
              <a:ext uri="{FF2B5EF4-FFF2-40B4-BE49-F238E27FC236}">
                <a16:creationId xmlns:a16="http://schemas.microsoft.com/office/drawing/2014/main" id="{81F9FDDC-CD6F-4CDB-A6D5-DB0AE156FD93}"/>
              </a:ext>
            </a:extLst>
          </p:cNvPr>
          <p:cNvGraphicFramePr>
            <a:graphicFrameLocks noGrp="1"/>
          </p:cNvGraphicFramePr>
          <p:nvPr>
            <p:ph idx="1"/>
            <p:extLst>
              <p:ext uri="{D42A27DB-BD31-4B8C-83A1-F6EECF244321}">
                <p14:modId xmlns:p14="http://schemas.microsoft.com/office/powerpoint/2010/main" val="3494445410"/>
              </p:ext>
            </p:extLst>
          </p:nvPr>
        </p:nvGraphicFramePr>
        <p:xfrm>
          <a:off x="179512" y="1556792"/>
          <a:ext cx="8784976" cy="4536503"/>
        </p:xfrm>
        <a:graphic>
          <a:graphicData uri="http://schemas.openxmlformats.org/drawingml/2006/table">
            <a:tbl>
              <a:tblPr>
                <a:tableStyleId>{5C22544A-7EE6-4342-B048-85BDC9FD1C3A}</a:tableStyleId>
              </a:tblPr>
              <a:tblGrid>
                <a:gridCol w="1713440">
                  <a:extLst>
                    <a:ext uri="{9D8B030D-6E8A-4147-A177-3AD203B41FA5}">
                      <a16:colId xmlns:a16="http://schemas.microsoft.com/office/drawing/2014/main" val="3762198373"/>
                    </a:ext>
                  </a:extLst>
                </a:gridCol>
                <a:gridCol w="1068332">
                  <a:extLst>
                    <a:ext uri="{9D8B030D-6E8A-4147-A177-3AD203B41FA5}">
                      <a16:colId xmlns:a16="http://schemas.microsoft.com/office/drawing/2014/main" val="3292865788"/>
                    </a:ext>
                  </a:extLst>
                </a:gridCol>
                <a:gridCol w="1134076">
                  <a:extLst>
                    <a:ext uri="{9D8B030D-6E8A-4147-A177-3AD203B41FA5}">
                      <a16:colId xmlns:a16="http://schemas.microsoft.com/office/drawing/2014/main" val="3199369076"/>
                    </a:ext>
                  </a:extLst>
                </a:gridCol>
                <a:gridCol w="1117640">
                  <a:extLst>
                    <a:ext uri="{9D8B030D-6E8A-4147-A177-3AD203B41FA5}">
                      <a16:colId xmlns:a16="http://schemas.microsoft.com/office/drawing/2014/main" val="2569894784"/>
                    </a:ext>
                  </a:extLst>
                </a:gridCol>
                <a:gridCol w="1269671">
                  <a:extLst>
                    <a:ext uri="{9D8B030D-6E8A-4147-A177-3AD203B41FA5}">
                      <a16:colId xmlns:a16="http://schemas.microsoft.com/office/drawing/2014/main" val="145253449"/>
                    </a:ext>
                  </a:extLst>
                </a:gridCol>
                <a:gridCol w="1199819">
                  <a:extLst>
                    <a:ext uri="{9D8B030D-6E8A-4147-A177-3AD203B41FA5}">
                      <a16:colId xmlns:a16="http://schemas.microsoft.com/office/drawing/2014/main" val="2107669739"/>
                    </a:ext>
                  </a:extLst>
                </a:gridCol>
                <a:gridCol w="1281998">
                  <a:extLst>
                    <a:ext uri="{9D8B030D-6E8A-4147-A177-3AD203B41FA5}">
                      <a16:colId xmlns:a16="http://schemas.microsoft.com/office/drawing/2014/main" val="1362311204"/>
                    </a:ext>
                  </a:extLst>
                </a:gridCol>
              </a:tblGrid>
              <a:tr h="1328912">
                <a:tc>
                  <a:txBody>
                    <a:bodyPr/>
                    <a:lstStyle/>
                    <a:p>
                      <a:pPr algn="ctr" fontAlgn="b"/>
                      <a:r>
                        <a:rPr lang="en-US" sz="1400" b="1" u="none" strike="noStrike" dirty="0">
                          <a:effectLst/>
                        </a:rPr>
                        <a:t>Currency/Region</a:t>
                      </a:r>
                      <a:endParaRPr lang="en-US" sz="1400" b="1" i="0" u="none" strike="noStrike" dirty="0">
                        <a:solidFill>
                          <a:srgbClr val="003299"/>
                        </a:solidFill>
                        <a:effectLst/>
                        <a:latin typeface="Arial" panose="020B0604020202020204" pitchFamily="34" charset="0"/>
                      </a:endParaRPr>
                    </a:p>
                  </a:txBody>
                  <a:tcPr marL="9525" marR="9525" marT="9525" marB="0" anchor="b"/>
                </a:tc>
                <a:tc>
                  <a:txBody>
                    <a:bodyPr/>
                    <a:lstStyle/>
                    <a:p>
                      <a:pPr algn="ctr" fontAlgn="b"/>
                      <a:r>
                        <a:rPr lang="en-US" sz="1400" b="1" u="none" strike="noStrike" dirty="0">
                          <a:effectLst/>
                        </a:rPr>
                        <a:t>Foreign exchange reserves</a:t>
                      </a:r>
                      <a:endParaRPr lang="en-US" sz="1400" b="1" i="0" u="none" strike="noStrike" dirty="0">
                        <a:solidFill>
                          <a:srgbClr val="003299"/>
                        </a:solidFill>
                        <a:effectLst/>
                        <a:latin typeface="Arial" panose="020B0604020202020204" pitchFamily="34" charset="0"/>
                      </a:endParaRPr>
                    </a:p>
                  </a:txBody>
                  <a:tcPr marL="9525" marR="9525" marT="9525" marB="0" anchor="b"/>
                </a:tc>
                <a:tc>
                  <a:txBody>
                    <a:bodyPr/>
                    <a:lstStyle/>
                    <a:p>
                      <a:pPr algn="ctr" fontAlgn="b"/>
                      <a:r>
                        <a:rPr lang="en-US" sz="1400" b="1" u="none" strike="noStrike" dirty="0">
                          <a:effectLst/>
                        </a:rPr>
                        <a:t>Outstanding international debt</a:t>
                      </a:r>
                      <a:endParaRPr lang="en-US" sz="1400" b="1" i="0" u="none" strike="noStrike" dirty="0">
                        <a:solidFill>
                          <a:srgbClr val="003299"/>
                        </a:solidFill>
                        <a:effectLst/>
                        <a:latin typeface="Arial" panose="020B0604020202020204" pitchFamily="34" charset="0"/>
                      </a:endParaRPr>
                    </a:p>
                  </a:txBody>
                  <a:tcPr marL="9525" marR="9525" marT="9525" marB="0" anchor="b"/>
                </a:tc>
                <a:tc>
                  <a:txBody>
                    <a:bodyPr/>
                    <a:lstStyle/>
                    <a:p>
                      <a:pPr algn="ctr" fontAlgn="b"/>
                      <a:r>
                        <a:rPr lang="en-US" sz="1400" b="1" u="none" strike="noStrike" dirty="0">
                          <a:effectLst/>
                        </a:rPr>
                        <a:t>Outstanding international loans</a:t>
                      </a:r>
                      <a:endParaRPr lang="en-US" sz="1400" b="1" i="0" u="none" strike="noStrike" dirty="0">
                        <a:solidFill>
                          <a:srgbClr val="003299"/>
                        </a:solidFill>
                        <a:effectLst/>
                        <a:latin typeface="Arial" panose="020B0604020202020204" pitchFamily="34" charset="0"/>
                      </a:endParaRPr>
                    </a:p>
                  </a:txBody>
                  <a:tcPr marL="9525" marR="9525" marT="9525" marB="0" anchor="b"/>
                </a:tc>
                <a:tc>
                  <a:txBody>
                    <a:bodyPr/>
                    <a:lstStyle/>
                    <a:p>
                      <a:pPr algn="ctr" fontAlgn="b"/>
                      <a:r>
                        <a:rPr lang="en-US" sz="1400" b="1" u="none" strike="noStrike" dirty="0">
                          <a:effectLst/>
                        </a:rPr>
                        <a:t>Outstanding international deposits</a:t>
                      </a:r>
                      <a:endParaRPr lang="en-US" sz="1400" b="1" i="0" u="none" strike="noStrike" dirty="0">
                        <a:solidFill>
                          <a:srgbClr val="003299"/>
                        </a:solidFill>
                        <a:effectLst/>
                        <a:latin typeface="Arial" panose="020B0604020202020204" pitchFamily="34" charset="0"/>
                      </a:endParaRPr>
                    </a:p>
                  </a:txBody>
                  <a:tcPr marL="9525" marR="9525" marT="9525" marB="0" anchor="b"/>
                </a:tc>
                <a:tc>
                  <a:txBody>
                    <a:bodyPr/>
                    <a:lstStyle/>
                    <a:p>
                      <a:pPr algn="ctr" fontAlgn="b"/>
                      <a:r>
                        <a:rPr lang="en-US" sz="1400" b="1" u="none" strike="noStrike" dirty="0">
                          <a:effectLst/>
                        </a:rPr>
                        <a:t>Foreign exchange turnover</a:t>
                      </a:r>
                      <a:endParaRPr lang="en-US" sz="1400" b="1" i="0" u="none" strike="noStrike" dirty="0">
                        <a:solidFill>
                          <a:srgbClr val="003299"/>
                        </a:solidFill>
                        <a:effectLst/>
                        <a:latin typeface="Arial" panose="020B0604020202020204" pitchFamily="34" charset="0"/>
                      </a:endParaRPr>
                    </a:p>
                  </a:txBody>
                  <a:tcPr marL="9525" marR="9525" marT="9525" marB="0" anchor="b"/>
                </a:tc>
                <a:tc>
                  <a:txBody>
                    <a:bodyPr/>
                    <a:lstStyle/>
                    <a:p>
                      <a:pPr algn="ctr" fontAlgn="b"/>
                      <a:r>
                        <a:rPr lang="en-US" sz="1400" b="1" u="none" strike="noStrike" dirty="0">
                          <a:effectLst/>
                        </a:rPr>
                        <a:t>Countries' shares of global GDP</a:t>
                      </a:r>
                      <a:endParaRPr lang="en-US" sz="1400" b="1" i="0" u="none" strike="noStrike" dirty="0">
                        <a:solidFill>
                          <a:srgbClr val="003299"/>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4131406394"/>
                  </a:ext>
                </a:extLst>
              </a:tr>
              <a:tr h="728170">
                <a:tc>
                  <a:txBody>
                    <a:bodyPr/>
                    <a:lstStyle/>
                    <a:p>
                      <a:pPr algn="l" fontAlgn="b"/>
                      <a:r>
                        <a:rPr lang="en-US" sz="1400" b="1" u="none" strike="noStrike">
                          <a:solidFill>
                            <a:srgbClr val="0070C0"/>
                          </a:solidFill>
                          <a:effectLst/>
                        </a:rPr>
                        <a:t>US dollar / United States</a:t>
                      </a:r>
                      <a:endParaRPr lang="en-US" sz="1400" b="1" i="0" u="none" strike="noStrike">
                        <a:solidFill>
                          <a:srgbClr val="0070C0"/>
                        </a:solidFill>
                        <a:effectLst/>
                        <a:latin typeface="Calibri" panose="020F0502020204030204" pitchFamily="34" charset="0"/>
                      </a:endParaRPr>
                    </a:p>
                  </a:txBody>
                  <a:tcPr marL="9525" marR="9525" marT="9525" marB="0" anchor="b"/>
                </a:tc>
                <a:tc>
                  <a:txBody>
                    <a:bodyPr/>
                    <a:lstStyle/>
                    <a:p>
                      <a:pPr algn="r" fontAlgn="b"/>
                      <a:r>
                        <a:rPr lang="el-GR" sz="1400" b="1" u="none" strike="noStrike">
                          <a:solidFill>
                            <a:srgbClr val="0070C0"/>
                          </a:solidFill>
                          <a:effectLst/>
                        </a:rPr>
                        <a:t>56,77</a:t>
                      </a:r>
                      <a:endParaRPr lang="el-GR" sz="1400" b="1" i="0" u="none" strike="noStrike">
                        <a:solidFill>
                          <a:srgbClr val="0070C0"/>
                        </a:solidFill>
                        <a:effectLst/>
                        <a:latin typeface="Calibri" panose="020F0502020204030204" pitchFamily="34" charset="0"/>
                      </a:endParaRPr>
                    </a:p>
                  </a:txBody>
                  <a:tcPr marL="9525" marR="9525" marT="9525" marB="0" anchor="b"/>
                </a:tc>
                <a:tc>
                  <a:txBody>
                    <a:bodyPr/>
                    <a:lstStyle/>
                    <a:p>
                      <a:pPr algn="r" fontAlgn="b"/>
                      <a:r>
                        <a:rPr lang="el-GR" sz="1400" b="1" u="none" strike="noStrike" dirty="0">
                          <a:solidFill>
                            <a:srgbClr val="0070C0"/>
                          </a:solidFill>
                          <a:effectLst/>
                        </a:rPr>
                        <a:t>63,10</a:t>
                      </a:r>
                      <a:endParaRPr lang="el-GR" sz="1400" b="1" i="0" u="none" strike="noStrike" dirty="0">
                        <a:solidFill>
                          <a:srgbClr val="0070C0"/>
                        </a:solidFill>
                        <a:effectLst/>
                        <a:latin typeface="Calibri" panose="020F0502020204030204" pitchFamily="34" charset="0"/>
                      </a:endParaRPr>
                    </a:p>
                  </a:txBody>
                  <a:tcPr marL="9525" marR="9525" marT="9525" marB="0" anchor="b"/>
                </a:tc>
                <a:tc>
                  <a:txBody>
                    <a:bodyPr/>
                    <a:lstStyle/>
                    <a:p>
                      <a:pPr algn="r" fontAlgn="b"/>
                      <a:r>
                        <a:rPr lang="el-GR" sz="1400" b="1" u="none" strike="noStrike">
                          <a:solidFill>
                            <a:srgbClr val="0070C0"/>
                          </a:solidFill>
                          <a:effectLst/>
                        </a:rPr>
                        <a:t>42,99</a:t>
                      </a:r>
                      <a:endParaRPr lang="el-GR" sz="1400" b="1" i="0" u="none" strike="noStrike">
                        <a:solidFill>
                          <a:srgbClr val="0070C0"/>
                        </a:solidFill>
                        <a:effectLst/>
                        <a:latin typeface="Calibri" panose="020F0502020204030204" pitchFamily="34" charset="0"/>
                      </a:endParaRPr>
                    </a:p>
                  </a:txBody>
                  <a:tcPr marL="9525" marR="9525" marT="9525" marB="0" anchor="b"/>
                </a:tc>
                <a:tc>
                  <a:txBody>
                    <a:bodyPr/>
                    <a:lstStyle/>
                    <a:p>
                      <a:pPr algn="r" fontAlgn="b"/>
                      <a:r>
                        <a:rPr lang="el-GR" sz="1400" b="1" u="none" strike="noStrike" dirty="0">
                          <a:solidFill>
                            <a:srgbClr val="0070C0"/>
                          </a:solidFill>
                          <a:effectLst/>
                        </a:rPr>
                        <a:t>49,74</a:t>
                      </a:r>
                      <a:endParaRPr lang="el-GR" sz="1400" b="1" i="0" u="none" strike="noStrike" dirty="0">
                        <a:solidFill>
                          <a:srgbClr val="0070C0"/>
                        </a:solidFill>
                        <a:effectLst/>
                        <a:latin typeface="Calibri" panose="020F0502020204030204" pitchFamily="34" charset="0"/>
                      </a:endParaRPr>
                    </a:p>
                  </a:txBody>
                  <a:tcPr marL="9525" marR="9525" marT="9525" marB="0" anchor="b"/>
                </a:tc>
                <a:tc>
                  <a:txBody>
                    <a:bodyPr/>
                    <a:lstStyle/>
                    <a:p>
                      <a:pPr algn="r" fontAlgn="b"/>
                      <a:r>
                        <a:rPr lang="el-GR" sz="1400" b="1" u="none" strike="noStrike" dirty="0">
                          <a:solidFill>
                            <a:srgbClr val="0070C0"/>
                          </a:solidFill>
                          <a:effectLst/>
                        </a:rPr>
                        <a:t>89,08</a:t>
                      </a:r>
                      <a:endParaRPr lang="el-GR" sz="1400" b="1" i="0" u="none" strike="noStrike" dirty="0">
                        <a:solidFill>
                          <a:srgbClr val="0070C0"/>
                        </a:solidFill>
                        <a:effectLst/>
                        <a:latin typeface="Calibri" panose="020F0502020204030204" pitchFamily="34" charset="0"/>
                      </a:endParaRPr>
                    </a:p>
                  </a:txBody>
                  <a:tcPr marL="9525" marR="9525" marT="9525" marB="0" anchor="b"/>
                </a:tc>
                <a:tc>
                  <a:txBody>
                    <a:bodyPr/>
                    <a:lstStyle/>
                    <a:p>
                      <a:pPr algn="r" fontAlgn="b"/>
                      <a:r>
                        <a:rPr lang="el-GR" sz="1400" b="1" u="none" strike="noStrike" dirty="0">
                          <a:solidFill>
                            <a:srgbClr val="0070C0"/>
                          </a:solidFill>
                          <a:effectLst/>
                        </a:rPr>
                        <a:t>26,04</a:t>
                      </a:r>
                      <a:endParaRPr lang="el-GR" sz="1400" b="1" i="0" u="none" strike="noStrike" dirty="0">
                        <a:solidFill>
                          <a:srgbClr val="0070C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66135293"/>
                  </a:ext>
                </a:extLst>
              </a:tr>
              <a:tr h="364086">
                <a:tc>
                  <a:txBody>
                    <a:bodyPr/>
                    <a:lstStyle/>
                    <a:p>
                      <a:pPr algn="l" fontAlgn="b"/>
                      <a:r>
                        <a:rPr lang="en-US" sz="1400" b="1" u="none" strike="noStrike">
                          <a:solidFill>
                            <a:srgbClr val="FF0000"/>
                          </a:solidFill>
                          <a:effectLst/>
                        </a:rPr>
                        <a:t>Euro / euro area</a:t>
                      </a:r>
                      <a:endParaRPr lang="en-US" sz="1400" b="1" i="0" u="none" strike="noStrike">
                        <a:solidFill>
                          <a:srgbClr val="FF0000"/>
                        </a:solidFill>
                        <a:effectLst/>
                        <a:latin typeface="Calibri" panose="020F0502020204030204" pitchFamily="34" charset="0"/>
                      </a:endParaRPr>
                    </a:p>
                  </a:txBody>
                  <a:tcPr marL="9525" marR="9525" marT="9525" marB="0" anchor="b"/>
                </a:tc>
                <a:tc>
                  <a:txBody>
                    <a:bodyPr/>
                    <a:lstStyle/>
                    <a:p>
                      <a:pPr algn="r" fontAlgn="b"/>
                      <a:r>
                        <a:rPr lang="el-GR" sz="1400" b="1" u="none" strike="noStrike">
                          <a:solidFill>
                            <a:srgbClr val="FF0000"/>
                          </a:solidFill>
                          <a:effectLst/>
                        </a:rPr>
                        <a:t>20,25</a:t>
                      </a:r>
                      <a:endParaRPr lang="el-GR" sz="1400" b="1" i="0" u="none" strike="noStrike">
                        <a:solidFill>
                          <a:srgbClr val="FF0000"/>
                        </a:solidFill>
                        <a:effectLst/>
                        <a:latin typeface="Calibri" panose="020F0502020204030204" pitchFamily="34" charset="0"/>
                      </a:endParaRPr>
                    </a:p>
                  </a:txBody>
                  <a:tcPr marL="9525" marR="9525" marT="9525" marB="0" anchor="b"/>
                </a:tc>
                <a:tc>
                  <a:txBody>
                    <a:bodyPr/>
                    <a:lstStyle/>
                    <a:p>
                      <a:pPr algn="r" fontAlgn="b"/>
                      <a:r>
                        <a:rPr lang="el-GR" sz="1400" b="1" u="none" strike="noStrike" dirty="0">
                          <a:solidFill>
                            <a:srgbClr val="FF0000"/>
                          </a:solidFill>
                          <a:effectLst/>
                        </a:rPr>
                        <a:t>24,64</a:t>
                      </a:r>
                      <a:endParaRPr lang="el-GR" sz="1400" b="1" i="0" u="none" strike="noStrike" dirty="0">
                        <a:solidFill>
                          <a:srgbClr val="FF0000"/>
                        </a:solidFill>
                        <a:effectLst/>
                        <a:latin typeface="Calibri" panose="020F0502020204030204" pitchFamily="34" charset="0"/>
                      </a:endParaRPr>
                    </a:p>
                  </a:txBody>
                  <a:tcPr marL="9525" marR="9525" marT="9525" marB="0" anchor="b"/>
                </a:tc>
                <a:tc>
                  <a:txBody>
                    <a:bodyPr/>
                    <a:lstStyle/>
                    <a:p>
                      <a:pPr algn="r" fontAlgn="b"/>
                      <a:r>
                        <a:rPr lang="el-GR" sz="1400" b="1" u="none" strike="noStrike">
                          <a:solidFill>
                            <a:srgbClr val="FF0000"/>
                          </a:solidFill>
                          <a:effectLst/>
                        </a:rPr>
                        <a:t>21,74</a:t>
                      </a:r>
                      <a:endParaRPr lang="el-GR" sz="1400" b="1" i="0" u="none" strike="noStrike">
                        <a:solidFill>
                          <a:srgbClr val="FF0000"/>
                        </a:solidFill>
                        <a:effectLst/>
                        <a:latin typeface="Calibri" panose="020F0502020204030204" pitchFamily="34" charset="0"/>
                      </a:endParaRPr>
                    </a:p>
                  </a:txBody>
                  <a:tcPr marL="9525" marR="9525" marT="9525" marB="0" anchor="b"/>
                </a:tc>
                <a:tc>
                  <a:txBody>
                    <a:bodyPr/>
                    <a:lstStyle/>
                    <a:p>
                      <a:pPr algn="r" fontAlgn="b"/>
                      <a:r>
                        <a:rPr lang="el-GR" sz="1400" b="1" u="none" strike="noStrike" dirty="0">
                          <a:solidFill>
                            <a:srgbClr val="FF0000"/>
                          </a:solidFill>
                          <a:effectLst/>
                        </a:rPr>
                        <a:t>17,26</a:t>
                      </a:r>
                      <a:endParaRPr lang="el-GR" sz="1400" b="1" i="0" u="none" strike="noStrike" dirty="0">
                        <a:solidFill>
                          <a:srgbClr val="FF0000"/>
                        </a:solidFill>
                        <a:effectLst/>
                        <a:latin typeface="Calibri" panose="020F0502020204030204" pitchFamily="34" charset="0"/>
                      </a:endParaRPr>
                    </a:p>
                  </a:txBody>
                  <a:tcPr marL="9525" marR="9525" marT="9525" marB="0" anchor="b"/>
                </a:tc>
                <a:tc>
                  <a:txBody>
                    <a:bodyPr/>
                    <a:lstStyle/>
                    <a:p>
                      <a:pPr algn="r" fontAlgn="b"/>
                      <a:r>
                        <a:rPr lang="el-GR" sz="1400" b="1" u="none" strike="noStrike" dirty="0">
                          <a:solidFill>
                            <a:srgbClr val="FF0000"/>
                          </a:solidFill>
                          <a:effectLst/>
                        </a:rPr>
                        <a:t>28,54</a:t>
                      </a:r>
                      <a:endParaRPr lang="el-GR" sz="1400" b="1" i="0" u="none" strike="noStrike" dirty="0">
                        <a:solidFill>
                          <a:srgbClr val="FF0000"/>
                        </a:solidFill>
                        <a:effectLst/>
                        <a:latin typeface="Calibri" panose="020F0502020204030204" pitchFamily="34" charset="0"/>
                      </a:endParaRPr>
                    </a:p>
                  </a:txBody>
                  <a:tcPr marL="9525" marR="9525" marT="9525" marB="0" anchor="b"/>
                </a:tc>
                <a:tc>
                  <a:txBody>
                    <a:bodyPr/>
                    <a:lstStyle/>
                    <a:p>
                      <a:pPr algn="r" fontAlgn="b"/>
                      <a:r>
                        <a:rPr lang="el-GR" sz="1400" b="1" u="none" strike="noStrike" dirty="0">
                          <a:solidFill>
                            <a:srgbClr val="FF0000"/>
                          </a:solidFill>
                          <a:effectLst/>
                        </a:rPr>
                        <a:t>15,23</a:t>
                      </a:r>
                      <a:endParaRPr lang="el-GR" sz="1400" b="1" i="0" u="none" strike="noStrike" dirty="0">
                        <a:solidFill>
                          <a:srgbClr val="FF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38623558"/>
                  </a:ext>
                </a:extLst>
              </a:tr>
              <a:tr h="658995">
                <a:tc>
                  <a:txBody>
                    <a:bodyPr/>
                    <a:lstStyle/>
                    <a:p>
                      <a:pPr algn="l" fontAlgn="b"/>
                      <a:r>
                        <a:rPr lang="en-US" sz="1400" b="1" u="none" strike="noStrike">
                          <a:solidFill>
                            <a:srgbClr val="C00000"/>
                          </a:solidFill>
                          <a:effectLst/>
                        </a:rPr>
                        <a:t>Japanese  yen / Japan</a:t>
                      </a:r>
                      <a:endParaRPr lang="en-US" sz="1400" b="1" i="0" u="none" strike="noStrike">
                        <a:solidFill>
                          <a:srgbClr val="C00000"/>
                        </a:solidFill>
                        <a:effectLst/>
                        <a:latin typeface="Calibri" panose="020F0502020204030204" pitchFamily="34" charset="0"/>
                      </a:endParaRPr>
                    </a:p>
                  </a:txBody>
                  <a:tcPr marL="9525" marR="9525" marT="9525" marB="0" anchor="b"/>
                </a:tc>
                <a:tc>
                  <a:txBody>
                    <a:bodyPr/>
                    <a:lstStyle/>
                    <a:p>
                      <a:pPr algn="r" fontAlgn="b"/>
                      <a:r>
                        <a:rPr lang="el-GR" sz="1400" b="1" u="none" strike="noStrike">
                          <a:solidFill>
                            <a:srgbClr val="C00000"/>
                          </a:solidFill>
                          <a:effectLst/>
                        </a:rPr>
                        <a:t>5,78</a:t>
                      </a:r>
                      <a:endParaRPr lang="el-GR" sz="1400" b="1" i="0" u="none" strike="noStrike">
                        <a:solidFill>
                          <a:srgbClr val="C00000"/>
                        </a:solidFill>
                        <a:effectLst/>
                        <a:latin typeface="Calibri" panose="020F0502020204030204" pitchFamily="34" charset="0"/>
                      </a:endParaRPr>
                    </a:p>
                  </a:txBody>
                  <a:tcPr marL="9525" marR="9525" marT="9525" marB="0" anchor="b"/>
                </a:tc>
                <a:tc>
                  <a:txBody>
                    <a:bodyPr/>
                    <a:lstStyle/>
                    <a:p>
                      <a:pPr algn="r" fontAlgn="b"/>
                      <a:r>
                        <a:rPr lang="el-GR" sz="1400" b="1" u="none" strike="noStrike">
                          <a:solidFill>
                            <a:srgbClr val="C00000"/>
                          </a:solidFill>
                          <a:effectLst/>
                        </a:rPr>
                        <a:t>1,34</a:t>
                      </a:r>
                      <a:endParaRPr lang="el-GR" sz="1400" b="1" i="0" u="none" strike="noStrike">
                        <a:solidFill>
                          <a:srgbClr val="C00000"/>
                        </a:solidFill>
                        <a:effectLst/>
                        <a:latin typeface="Calibri" panose="020F0502020204030204" pitchFamily="34" charset="0"/>
                      </a:endParaRPr>
                    </a:p>
                  </a:txBody>
                  <a:tcPr marL="9525" marR="9525" marT="9525" marB="0" anchor="b"/>
                </a:tc>
                <a:tc>
                  <a:txBody>
                    <a:bodyPr/>
                    <a:lstStyle/>
                    <a:p>
                      <a:pPr algn="r" fontAlgn="b"/>
                      <a:r>
                        <a:rPr lang="el-GR" sz="1400" b="1" u="none" strike="noStrike">
                          <a:solidFill>
                            <a:srgbClr val="C00000"/>
                          </a:solidFill>
                          <a:effectLst/>
                        </a:rPr>
                        <a:t>3,72</a:t>
                      </a:r>
                      <a:endParaRPr lang="el-GR" sz="1400" b="1" i="0" u="none" strike="noStrike">
                        <a:solidFill>
                          <a:srgbClr val="C00000"/>
                        </a:solidFill>
                        <a:effectLst/>
                        <a:latin typeface="Calibri" panose="020F0502020204030204" pitchFamily="34" charset="0"/>
                      </a:endParaRPr>
                    </a:p>
                  </a:txBody>
                  <a:tcPr marL="9525" marR="9525" marT="9525" marB="0" anchor="b"/>
                </a:tc>
                <a:tc>
                  <a:txBody>
                    <a:bodyPr/>
                    <a:lstStyle/>
                    <a:p>
                      <a:pPr algn="r" fontAlgn="b"/>
                      <a:r>
                        <a:rPr lang="el-GR" sz="1400" b="1" u="none" strike="noStrike">
                          <a:solidFill>
                            <a:srgbClr val="C00000"/>
                          </a:solidFill>
                          <a:effectLst/>
                        </a:rPr>
                        <a:t>4,07</a:t>
                      </a:r>
                      <a:endParaRPr lang="el-GR" sz="1400" b="1" i="0" u="none" strike="noStrike">
                        <a:solidFill>
                          <a:srgbClr val="C00000"/>
                        </a:solidFill>
                        <a:effectLst/>
                        <a:latin typeface="Calibri" panose="020F0502020204030204" pitchFamily="34" charset="0"/>
                      </a:endParaRPr>
                    </a:p>
                  </a:txBody>
                  <a:tcPr marL="9525" marR="9525" marT="9525" marB="0" anchor="b"/>
                </a:tc>
                <a:tc>
                  <a:txBody>
                    <a:bodyPr/>
                    <a:lstStyle/>
                    <a:p>
                      <a:pPr algn="r" fontAlgn="b"/>
                      <a:r>
                        <a:rPr lang="el-GR" sz="1400" b="1" u="none" strike="noStrike" dirty="0">
                          <a:solidFill>
                            <a:srgbClr val="C00000"/>
                          </a:solidFill>
                          <a:effectLst/>
                        </a:rPr>
                        <a:t>16,91</a:t>
                      </a:r>
                      <a:endParaRPr lang="el-GR" sz="1400" b="1" i="0" u="none" strike="noStrike" dirty="0">
                        <a:solidFill>
                          <a:srgbClr val="C00000"/>
                        </a:solidFill>
                        <a:effectLst/>
                        <a:latin typeface="Calibri" panose="020F0502020204030204" pitchFamily="34" charset="0"/>
                      </a:endParaRPr>
                    </a:p>
                  </a:txBody>
                  <a:tcPr marL="9525" marR="9525" marT="9525" marB="0" anchor="b"/>
                </a:tc>
                <a:tc>
                  <a:txBody>
                    <a:bodyPr/>
                    <a:lstStyle/>
                    <a:p>
                      <a:pPr algn="r" fontAlgn="b"/>
                      <a:r>
                        <a:rPr lang="el-GR" sz="1400" b="1" u="none" strike="noStrike" dirty="0">
                          <a:solidFill>
                            <a:srgbClr val="C00000"/>
                          </a:solidFill>
                          <a:effectLst/>
                        </a:rPr>
                        <a:t>3,75</a:t>
                      </a:r>
                      <a:endParaRPr lang="el-GR" sz="1400" b="1" i="0" u="none" strike="noStrike" dirty="0">
                        <a:solidFill>
                          <a:srgbClr val="C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16344752"/>
                  </a:ext>
                </a:extLst>
              </a:tr>
              <a:tr h="728170">
                <a:tc>
                  <a:txBody>
                    <a:bodyPr/>
                    <a:lstStyle/>
                    <a:p>
                      <a:pPr algn="l" fontAlgn="b"/>
                      <a:r>
                        <a:rPr lang="en-US" sz="1400" b="1" u="none" strike="noStrike">
                          <a:solidFill>
                            <a:schemeClr val="accent6"/>
                          </a:solidFill>
                          <a:effectLst/>
                        </a:rPr>
                        <a:t>Pound sterling / United Kingdom</a:t>
                      </a:r>
                      <a:endParaRPr lang="en-US" sz="1400" b="1" i="0" u="none" strike="noStrike">
                        <a:solidFill>
                          <a:schemeClr val="accent6"/>
                        </a:solidFill>
                        <a:effectLst/>
                        <a:latin typeface="Calibri" panose="020F0502020204030204" pitchFamily="34" charset="0"/>
                      </a:endParaRPr>
                    </a:p>
                  </a:txBody>
                  <a:tcPr marL="9525" marR="9525" marT="9525" marB="0" anchor="b"/>
                </a:tc>
                <a:tc>
                  <a:txBody>
                    <a:bodyPr/>
                    <a:lstStyle/>
                    <a:p>
                      <a:pPr algn="r" fontAlgn="b"/>
                      <a:r>
                        <a:rPr lang="el-GR" sz="1400" b="1" u="none" strike="noStrike">
                          <a:solidFill>
                            <a:schemeClr val="accent6"/>
                          </a:solidFill>
                          <a:effectLst/>
                        </a:rPr>
                        <a:t>4,41</a:t>
                      </a:r>
                      <a:endParaRPr lang="el-GR" sz="1400" b="1" i="0" u="none" strike="noStrike">
                        <a:solidFill>
                          <a:schemeClr val="accent6"/>
                        </a:solidFill>
                        <a:effectLst/>
                        <a:latin typeface="Calibri" panose="020F0502020204030204" pitchFamily="34" charset="0"/>
                      </a:endParaRPr>
                    </a:p>
                  </a:txBody>
                  <a:tcPr marL="9525" marR="9525" marT="9525" marB="0" anchor="b"/>
                </a:tc>
                <a:tc>
                  <a:txBody>
                    <a:bodyPr/>
                    <a:lstStyle/>
                    <a:p>
                      <a:pPr algn="r" fontAlgn="b"/>
                      <a:r>
                        <a:rPr lang="el-GR" sz="1400" b="1" u="none" strike="noStrike">
                          <a:solidFill>
                            <a:schemeClr val="accent6"/>
                          </a:solidFill>
                          <a:effectLst/>
                        </a:rPr>
                        <a:t>4,47</a:t>
                      </a:r>
                      <a:endParaRPr lang="el-GR" sz="1400" b="1" i="0" u="none" strike="noStrike">
                        <a:solidFill>
                          <a:schemeClr val="accent6"/>
                        </a:solidFill>
                        <a:effectLst/>
                        <a:latin typeface="Calibri" panose="020F0502020204030204" pitchFamily="34" charset="0"/>
                      </a:endParaRPr>
                    </a:p>
                  </a:txBody>
                  <a:tcPr marL="9525" marR="9525" marT="9525" marB="0" anchor="b"/>
                </a:tc>
                <a:tc>
                  <a:txBody>
                    <a:bodyPr/>
                    <a:lstStyle/>
                    <a:p>
                      <a:pPr algn="r" fontAlgn="b"/>
                      <a:r>
                        <a:rPr lang="el-GR" sz="1400" b="1" u="none" strike="noStrike">
                          <a:solidFill>
                            <a:schemeClr val="accent6"/>
                          </a:solidFill>
                          <a:effectLst/>
                        </a:rPr>
                        <a:t>1,26</a:t>
                      </a:r>
                      <a:endParaRPr lang="el-GR" sz="1400" b="1" i="0" u="none" strike="noStrike">
                        <a:solidFill>
                          <a:schemeClr val="accent6"/>
                        </a:solidFill>
                        <a:effectLst/>
                        <a:latin typeface="Calibri" panose="020F0502020204030204" pitchFamily="34" charset="0"/>
                      </a:endParaRPr>
                    </a:p>
                  </a:txBody>
                  <a:tcPr marL="9525" marR="9525" marT="9525" marB="0" anchor="b"/>
                </a:tc>
                <a:tc>
                  <a:txBody>
                    <a:bodyPr/>
                    <a:lstStyle/>
                    <a:p>
                      <a:pPr algn="r" fontAlgn="b"/>
                      <a:r>
                        <a:rPr lang="el-GR" sz="1400" b="1" u="none" strike="noStrike">
                          <a:solidFill>
                            <a:schemeClr val="accent6"/>
                          </a:solidFill>
                          <a:effectLst/>
                        </a:rPr>
                        <a:t>1,36</a:t>
                      </a:r>
                      <a:endParaRPr lang="el-GR" sz="1400" b="1" i="0" u="none" strike="noStrike">
                        <a:solidFill>
                          <a:schemeClr val="accent6"/>
                        </a:solidFill>
                        <a:effectLst/>
                        <a:latin typeface="Calibri" panose="020F0502020204030204" pitchFamily="34" charset="0"/>
                      </a:endParaRPr>
                    </a:p>
                  </a:txBody>
                  <a:tcPr marL="9525" marR="9525" marT="9525" marB="0" anchor="b"/>
                </a:tc>
                <a:tc>
                  <a:txBody>
                    <a:bodyPr/>
                    <a:lstStyle/>
                    <a:p>
                      <a:pPr algn="r" fontAlgn="b"/>
                      <a:r>
                        <a:rPr lang="el-GR" sz="1400" b="1" u="none" strike="noStrike">
                          <a:solidFill>
                            <a:schemeClr val="accent6"/>
                          </a:solidFill>
                          <a:effectLst/>
                        </a:rPr>
                        <a:t>10,16</a:t>
                      </a:r>
                      <a:endParaRPr lang="el-GR" sz="1400" b="1" i="0" u="none" strike="noStrike">
                        <a:solidFill>
                          <a:schemeClr val="accent6"/>
                        </a:solidFill>
                        <a:effectLst/>
                        <a:latin typeface="Calibri" panose="020F0502020204030204" pitchFamily="34" charset="0"/>
                      </a:endParaRPr>
                    </a:p>
                  </a:txBody>
                  <a:tcPr marL="9525" marR="9525" marT="9525" marB="0" anchor="b"/>
                </a:tc>
                <a:tc>
                  <a:txBody>
                    <a:bodyPr/>
                    <a:lstStyle/>
                    <a:p>
                      <a:pPr algn="r" fontAlgn="b"/>
                      <a:r>
                        <a:rPr lang="el-GR" sz="1400" b="1" u="none" strike="noStrike" dirty="0">
                          <a:solidFill>
                            <a:schemeClr val="accent6"/>
                          </a:solidFill>
                          <a:effectLst/>
                        </a:rPr>
                        <a:t>3,39</a:t>
                      </a:r>
                      <a:endParaRPr lang="el-GR" sz="1400" b="1" i="0" u="none" strike="noStrike" dirty="0">
                        <a:solidFill>
                          <a:schemeClr val="accent6"/>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55407971"/>
                  </a:ext>
                </a:extLst>
              </a:tr>
              <a:tr h="728170">
                <a:tc>
                  <a:txBody>
                    <a:bodyPr/>
                    <a:lstStyle/>
                    <a:p>
                      <a:pPr algn="l" fontAlgn="b"/>
                      <a:r>
                        <a:rPr lang="en-US" sz="1400" b="1" u="none" strike="noStrike">
                          <a:solidFill>
                            <a:srgbClr val="00B050"/>
                          </a:solidFill>
                          <a:effectLst/>
                        </a:rPr>
                        <a:t>Chinese renminbi / China</a:t>
                      </a:r>
                      <a:endParaRPr lang="en-US" sz="1400" b="1" i="0" u="none" strike="noStrike">
                        <a:solidFill>
                          <a:srgbClr val="00B050"/>
                        </a:solidFill>
                        <a:effectLst/>
                        <a:latin typeface="Calibri" panose="020F0502020204030204" pitchFamily="34" charset="0"/>
                      </a:endParaRPr>
                    </a:p>
                  </a:txBody>
                  <a:tcPr marL="9525" marR="9525" marT="9525" marB="0" anchor="b"/>
                </a:tc>
                <a:tc>
                  <a:txBody>
                    <a:bodyPr/>
                    <a:lstStyle/>
                    <a:p>
                      <a:pPr algn="r" fontAlgn="b"/>
                      <a:r>
                        <a:rPr lang="el-GR" sz="1400" b="1" u="none" strike="noStrike">
                          <a:solidFill>
                            <a:srgbClr val="00B050"/>
                          </a:solidFill>
                          <a:effectLst/>
                        </a:rPr>
                        <a:t>1,95</a:t>
                      </a:r>
                      <a:endParaRPr lang="el-GR" sz="1400" b="1" i="0" u="none" strike="noStrike">
                        <a:solidFill>
                          <a:srgbClr val="00B050"/>
                        </a:solidFill>
                        <a:effectLst/>
                        <a:latin typeface="Calibri" panose="020F0502020204030204" pitchFamily="34" charset="0"/>
                      </a:endParaRPr>
                    </a:p>
                  </a:txBody>
                  <a:tcPr marL="9525" marR="9525" marT="9525" marB="0" anchor="b"/>
                </a:tc>
                <a:tc>
                  <a:txBody>
                    <a:bodyPr/>
                    <a:lstStyle/>
                    <a:p>
                      <a:pPr algn="r" fontAlgn="b"/>
                      <a:r>
                        <a:rPr lang="el-GR" sz="1400" b="1" u="none" strike="noStrike">
                          <a:solidFill>
                            <a:srgbClr val="00B050"/>
                          </a:solidFill>
                          <a:effectLst/>
                        </a:rPr>
                        <a:t>1,02</a:t>
                      </a:r>
                      <a:endParaRPr lang="el-GR" sz="1400" b="1" i="0" u="none" strike="noStrike">
                        <a:solidFill>
                          <a:srgbClr val="00B050"/>
                        </a:solidFill>
                        <a:effectLst/>
                        <a:latin typeface="Calibri" panose="020F0502020204030204" pitchFamily="34" charset="0"/>
                      </a:endParaRPr>
                    </a:p>
                  </a:txBody>
                  <a:tcPr marL="9525" marR="9525" marT="9525" marB="0" anchor="b"/>
                </a:tc>
                <a:tc>
                  <a:txBody>
                    <a:bodyPr/>
                    <a:lstStyle/>
                    <a:p>
                      <a:pPr algn="l" fontAlgn="b"/>
                      <a:r>
                        <a:rPr lang="el-GR" sz="1400" b="1" u="none" strike="noStrike">
                          <a:solidFill>
                            <a:srgbClr val="00B050"/>
                          </a:solidFill>
                          <a:effectLst/>
                        </a:rPr>
                        <a:t> </a:t>
                      </a:r>
                      <a:endParaRPr lang="el-GR" sz="1400" b="1" i="0" u="none" strike="noStrike">
                        <a:solidFill>
                          <a:srgbClr val="00B050"/>
                        </a:solidFill>
                        <a:effectLst/>
                        <a:latin typeface="Calibri" panose="020F0502020204030204" pitchFamily="34" charset="0"/>
                      </a:endParaRPr>
                    </a:p>
                  </a:txBody>
                  <a:tcPr marL="9525" marR="9525" marT="9525" marB="0" anchor="b"/>
                </a:tc>
                <a:tc>
                  <a:txBody>
                    <a:bodyPr/>
                    <a:lstStyle/>
                    <a:p>
                      <a:pPr algn="l" fontAlgn="b"/>
                      <a:r>
                        <a:rPr lang="el-GR" sz="1400" b="1" u="none" strike="noStrike">
                          <a:solidFill>
                            <a:srgbClr val="00B050"/>
                          </a:solidFill>
                          <a:effectLst/>
                        </a:rPr>
                        <a:t> </a:t>
                      </a:r>
                      <a:endParaRPr lang="el-GR" sz="1400" b="1" i="0" u="none" strike="noStrike">
                        <a:solidFill>
                          <a:srgbClr val="00B050"/>
                        </a:solidFill>
                        <a:effectLst/>
                        <a:latin typeface="Calibri" panose="020F0502020204030204" pitchFamily="34" charset="0"/>
                      </a:endParaRPr>
                    </a:p>
                  </a:txBody>
                  <a:tcPr marL="9525" marR="9525" marT="9525" marB="0" anchor="b"/>
                </a:tc>
                <a:tc>
                  <a:txBody>
                    <a:bodyPr/>
                    <a:lstStyle/>
                    <a:p>
                      <a:pPr algn="r" fontAlgn="b"/>
                      <a:r>
                        <a:rPr lang="el-GR" sz="1400" b="1" u="none" strike="noStrike">
                          <a:solidFill>
                            <a:srgbClr val="00B050"/>
                          </a:solidFill>
                          <a:effectLst/>
                        </a:rPr>
                        <a:t>8,60</a:t>
                      </a:r>
                      <a:endParaRPr lang="el-GR" sz="1400" b="1" i="0" u="none" strike="noStrike">
                        <a:solidFill>
                          <a:srgbClr val="00B050"/>
                        </a:solidFill>
                        <a:effectLst/>
                        <a:latin typeface="Calibri" panose="020F0502020204030204" pitchFamily="34" charset="0"/>
                      </a:endParaRPr>
                    </a:p>
                  </a:txBody>
                  <a:tcPr marL="9525" marR="9525" marT="9525" marB="0" anchor="b"/>
                </a:tc>
                <a:tc>
                  <a:txBody>
                    <a:bodyPr/>
                    <a:lstStyle/>
                    <a:p>
                      <a:pPr algn="r" fontAlgn="b"/>
                      <a:r>
                        <a:rPr lang="el-GR" sz="1400" b="1" u="none" strike="noStrike" dirty="0">
                          <a:solidFill>
                            <a:srgbClr val="00B050"/>
                          </a:solidFill>
                          <a:effectLst/>
                        </a:rPr>
                        <a:t>16,61</a:t>
                      </a:r>
                      <a:endParaRPr lang="el-GR" sz="1400" b="1" i="0" u="none" strike="noStrike" dirty="0">
                        <a:solidFill>
                          <a:srgbClr val="00B05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79077369"/>
                  </a:ext>
                </a:extLst>
              </a:tr>
            </a:tbl>
          </a:graphicData>
        </a:graphic>
      </p:graphicFrame>
      <p:sp>
        <p:nvSpPr>
          <p:cNvPr id="4" name="Slide Number Placeholder 3">
            <a:extLst>
              <a:ext uri="{FF2B5EF4-FFF2-40B4-BE49-F238E27FC236}">
                <a16:creationId xmlns:a16="http://schemas.microsoft.com/office/drawing/2014/main" id="{FDC480B1-DC41-469B-8423-A40CD6B47429}"/>
              </a:ext>
            </a:extLst>
          </p:cNvPr>
          <p:cNvSpPr>
            <a:spLocks noGrp="1"/>
          </p:cNvSpPr>
          <p:nvPr>
            <p:ph type="sldNum" sz="quarter" idx="12"/>
          </p:nvPr>
        </p:nvSpPr>
        <p:spPr/>
        <p:txBody>
          <a:bodyPr/>
          <a:lstStyle/>
          <a:p>
            <a:fld id="{98CBF5F9-E33C-48FA-94F9-17A04E2E63D8}" type="slidenum">
              <a:rPr lang="el-GR" smtClean="0">
                <a:solidFill>
                  <a:srgbClr val="000000"/>
                </a:solidFill>
              </a:rPr>
              <a:pPr/>
              <a:t>6</a:t>
            </a:fld>
            <a:endParaRPr lang="el-GR">
              <a:solidFill>
                <a:srgbClr val="000000"/>
              </a:solidFill>
            </a:endParaRPr>
          </a:p>
        </p:txBody>
      </p:sp>
    </p:spTree>
    <p:extLst>
      <p:ext uri="{BB962C8B-B14F-4D97-AF65-F5344CB8AC3E}">
        <p14:creationId xmlns:p14="http://schemas.microsoft.com/office/powerpoint/2010/main" val="1434326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E66E7-4BC2-48D8-8C65-DD2DA269CCC1}"/>
              </a:ext>
            </a:extLst>
          </p:cNvPr>
          <p:cNvSpPr>
            <a:spLocks noGrp="1"/>
          </p:cNvSpPr>
          <p:nvPr>
            <p:ph type="title"/>
          </p:nvPr>
        </p:nvSpPr>
        <p:spPr>
          <a:xfrm>
            <a:off x="457200" y="277813"/>
            <a:ext cx="8229600" cy="774923"/>
          </a:xfrm>
        </p:spPr>
        <p:txBody>
          <a:bodyPr/>
          <a:lstStyle/>
          <a:p>
            <a:r>
              <a:rPr lang="en-US" sz="3600" b="1" dirty="0"/>
              <a:t>The Trump effect</a:t>
            </a:r>
            <a:endParaRPr lang="el-GR" sz="3600" dirty="0"/>
          </a:p>
        </p:txBody>
      </p:sp>
      <p:sp>
        <p:nvSpPr>
          <p:cNvPr id="3" name="Content Placeholder 2">
            <a:extLst>
              <a:ext uri="{FF2B5EF4-FFF2-40B4-BE49-F238E27FC236}">
                <a16:creationId xmlns:a16="http://schemas.microsoft.com/office/drawing/2014/main" id="{B3616C63-3466-480E-974D-676620181E08}"/>
              </a:ext>
            </a:extLst>
          </p:cNvPr>
          <p:cNvSpPr>
            <a:spLocks noGrp="1"/>
          </p:cNvSpPr>
          <p:nvPr>
            <p:ph idx="1"/>
          </p:nvPr>
        </p:nvSpPr>
        <p:spPr>
          <a:xfrm>
            <a:off x="457200" y="1052736"/>
            <a:ext cx="8229600" cy="5078189"/>
          </a:xfrm>
        </p:spPr>
        <p:txBody>
          <a:bodyPr/>
          <a:lstStyle/>
          <a:p>
            <a:r>
              <a:rPr lang="en-US" sz="2350" dirty="0"/>
              <a:t>‘Liberation Day’ Tariffs, April 2025 – Heightened uncertainty about the stability of US current and  future policies </a:t>
            </a:r>
          </a:p>
          <a:p>
            <a:r>
              <a:rPr lang="en-US" sz="2350" dirty="0"/>
              <a:t>President Trump’s administration raised questions about rule of law, separation of powers, checks on executive power in US and monetary policy (Fed independence)</a:t>
            </a:r>
          </a:p>
          <a:p>
            <a:r>
              <a:rPr lang="en-US" sz="2350" dirty="0"/>
              <a:t>Alliance politics –R</a:t>
            </a:r>
            <a:r>
              <a:rPr lang="en-US" sz="2350" kern="100" dirty="0">
                <a:solidFill>
                  <a:srgbClr val="000000"/>
                </a:solidFill>
                <a:effectLst/>
                <a:ea typeface="Aptos" panose="020B0004020202020204"/>
                <a:cs typeface="Times New Roman" panose="02020603050405020304" pitchFamily="18" charset="0"/>
              </a:rPr>
              <a:t>educed commitment to NATO (security guarantee extended by US);  tensions over Greenland affair; weaponizing tariffs; repeated threats against long-standing allies influence reserve currency status</a:t>
            </a:r>
          </a:p>
          <a:p>
            <a:r>
              <a:rPr lang="en-US" sz="2350" kern="100" dirty="0">
                <a:solidFill>
                  <a:srgbClr val="000000"/>
                </a:solidFill>
                <a:cs typeface="Times New Roman" panose="02020603050405020304" pitchFamily="18" charset="0"/>
              </a:rPr>
              <a:t>Alliance partners hold dollar reserves on basis of good faith/trust, thus supporting global role of US dollar.  Doubts over US policy have adverse effect.</a:t>
            </a:r>
            <a:endParaRPr lang="el-GR" sz="2350" dirty="0"/>
          </a:p>
        </p:txBody>
      </p:sp>
      <p:sp>
        <p:nvSpPr>
          <p:cNvPr id="4" name="Slide Number Placeholder 3">
            <a:extLst>
              <a:ext uri="{FF2B5EF4-FFF2-40B4-BE49-F238E27FC236}">
                <a16:creationId xmlns:a16="http://schemas.microsoft.com/office/drawing/2014/main" id="{13B268EE-E0AE-4AA7-9CFE-976FC074AECA}"/>
              </a:ext>
            </a:extLst>
          </p:cNvPr>
          <p:cNvSpPr>
            <a:spLocks noGrp="1"/>
          </p:cNvSpPr>
          <p:nvPr>
            <p:ph type="sldNum" sz="quarter" idx="12"/>
          </p:nvPr>
        </p:nvSpPr>
        <p:spPr/>
        <p:txBody>
          <a:bodyPr/>
          <a:lstStyle/>
          <a:p>
            <a:fld id="{98CBF5F9-E33C-48FA-94F9-17A04E2E63D8}" type="slidenum">
              <a:rPr lang="el-GR" smtClean="0">
                <a:solidFill>
                  <a:srgbClr val="000000"/>
                </a:solidFill>
              </a:rPr>
              <a:pPr/>
              <a:t>7</a:t>
            </a:fld>
            <a:endParaRPr lang="el-GR">
              <a:solidFill>
                <a:srgbClr val="000000"/>
              </a:solidFill>
            </a:endParaRPr>
          </a:p>
        </p:txBody>
      </p:sp>
    </p:spTree>
    <p:extLst>
      <p:ext uri="{BB962C8B-B14F-4D97-AF65-F5344CB8AC3E}">
        <p14:creationId xmlns:p14="http://schemas.microsoft.com/office/powerpoint/2010/main" val="2478361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6C2BC-1F4B-4CD2-9792-C65596622AE3}"/>
              </a:ext>
            </a:extLst>
          </p:cNvPr>
          <p:cNvSpPr>
            <a:spLocks noGrp="1"/>
          </p:cNvSpPr>
          <p:nvPr>
            <p:ph type="title"/>
          </p:nvPr>
        </p:nvSpPr>
        <p:spPr>
          <a:xfrm>
            <a:off x="457200" y="277813"/>
            <a:ext cx="8229600" cy="702915"/>
          </a:xfrm>
        </p:spPr>
        <p:txBody>
          <a:bodyPr/>
          <a:lstStyle/>
          <a:p>
            <a:r>
              <a:rPr lang="en-US" sz="3200" b="1" dirty="0"/>
              <a:t>2025: Euro appreciation </a:t>
            </a:r>
            <a:r>
              <a:rPr lang="en-US" sz="2500" b="1" dirty="0"/>
              <a:t>(2023=100)</a:t>
            </a:r>
            <a:endParaRPr lang="el-GR" sz="2500" b="1" dirty="0"/>
          </a:p>
        </p:txBody>
      </p:sp>
      <p:sp>
        <p:nvSpPr>
          <p:cNvPr id="4" name="Content Placeholder 3">
            <a:extLst>
              <a:ext uri="{FF2B5EF4-FFF2-40B4-BE49-F238E27FC236}">
                <a16:creationId xmlns:a16="http://schemas.microsoft.com/office/drawing/2014/main" id="{885E4B40-A71A-4C0C-9F46-EA8FC5892C0E}"/>
              </a:ext>
            </a:extLst>
          </p:cNvPr>
          <p:cNvSpPr>
            <a:spLocks noGrp="1"/>
          </p:cNvSpPr>
          <p:nvPr>
            <p:ph sz="half" idx="2"/>
          </p:nvPr>
        </p:nvSpPr>
        <p:spPr>
          <a:xfrm>
            <a:off x="4788024" y="980728"/>
            <a:ext cx="4248472" cy="5262910"/>
          </a:xfrm>
        </p:spPr>
        <p:txBody>
          <a:bodyPr/>
          <a:lstStyle/>
          <a:p>
            <a:pPr marL="0" indent="0">
              <a:buNone/>
            </a:pPr>
            <a:r>
              <a:rPr lang="en-US" sz="1900" dirty="0">
                <a:latin typeface="Calibri" panose="020F0502020204030204" pitchFamily="34" charset="0"/>
                <a:ea typeface="Aptos" panose="020B0004020202020204"/>
              </a:rPr>
              <a:t>“</a:t>
            </a:r>
            <a:r>
              <a:rPr lang="en-US" sz="1900" kern="0" dirty="0">
                <a:effectLst/>
                <a:latin typeface="Calibri" panose="020F0502020204030204" pitchFamily="34" charset="0"/>
                <a:ea typeface="Aptos" panose="020B0004020202020204"/>
              </a:rPr>
              <a:t>Much of the euro’s appreciation in this period reflected a broad-based weakness of the US dollar rather than the euro’s strength per se. The scale of the dollar’s depreciation points to the influence of a perceived increase in the riskiness of US assets due to heightened economic policy uncertainty in the US. </a:t>
            </a:r>
          </a:p>
          <a:p>
            <a:pPr marL="0" indent="0">
              <a:buNone/>
            </a:pPr>
            <a:r>
              <a:rPr lang="en-US" sz="1900" kern="0" dirty="0">
                <a:effectLst/>
                <a:latin typeface="Calibri" panose="020F0502020204030204" pitchFamily="34" charset="0"/>
                <a:ea typeface="Aptos" panose="020B0004020202020204"/>
              </a:rPr>
              <a:t>Starting on 19 January 2026 there was an episode of euro appreciation following the US administration announcement that it would levy extra tariffs on NATO allies in relation to Greenland and there was a further weakening of the euro against the US dollar following the start of the military campaign by the US and Israel against Iran.” (</a:t>
            </a:r>
            <a:r>
              <a:rPr lang="en-US" sz="1900" b="1" kern="0" dirty="0">
                <a:effectLst/>
                <a:latin typeface="Calibri" panose="020F0502020204030204" pitchFamily="34" charset="0"/>
                <a:ea typeface="Aptos" panose="020B0004020202020204"/>
              </a:rPr>
              <a:t>Quarterly Rep. in the Euro Area, Vol.25, No.1, April 2026)</a:t>
            </a:r>
          </a:p>
          <a:p>
            <a:pPr marL="0" indent="0">
              <a:buNone/>
            </a:pPr>
            <a:endParaRPr lang="el-GR" sz="1900" dirty="0"/>
          </a:p>
        </p:txBody>
      </p:sp>
      <p:sp>
        <p:nvSpPr>
          <p:cNvPr id="5" name="Slide Number Placeholder 4">
            <a:extLst>
              <a:ext uri="{FF2B5EF4-FFF2-40B4-BE49-F238E27FC236}">
                <a16:creationId xmlns:a16="http://schemas.microsoft.com/office/drawing/2014/main" id="{FD3C5936-345A-42F9-9A79-BE4D28BFC74E}"/>
              </a:ext>
            </a:extLst>
          </p:cNvPr>
          <p:cNvSpPr>
            <a:spLocks noGrp="1"/>
          </p:cNvSpPr>
          <p:nvPr>
            <p:ph type="sldNum" sz="quarter" idx="12"/>
          </p:nvPr>
        </p:nvSpPr>
        <p:spPr/>
        <p:txBody>
          <a:bodyPr/>
          <a:lstStyle/>
          <a:p>
            <a:fld id="{98CBF5F9-E33C-48FA-94F9-17A04E2E63D8}" type="slidenum">
              <a:rPr lang="el-GR" smtClean="0"/>
              <a:pPr/>
              <a:t>8</a:t>
            </a:fld>
            <a:endParaRPr lang="el-GR"/>
          </a:p>
        </p:txBody>
      </p:sp>
      <p:pic>
        <p:nvPicPr>
          <p:cNvPr id="6" name="Content Placeholder 5">
            <a:extLst>
              <a:ext uri="{FF2B5EF4-FFF2-40B4-BE49-F238E27FC236}">
                <a16:creationId xmlns:a16="http://schemas.microsoft.com/office/drawing/2014/main" id="{368D5E2E-6F05-46EF-B919-B893F054CD8F}"/>
              </a:ext>
            </a:extLst>
          </p:cNvPr>
          <p:cNvPicPr>
            <a:picLocks noGrp="1"/>
          </p:cNvPicPr>
          <p:nvPr>
            <p:ph sz="half" idx="1"/>
          </p:nvPr>
        </p:nvPicPr>
        <p:blipFill>
          <a:blip r:embed="rId3">
            <a:lum bright="-20000" contrast="40000"/>
            <a:extLst>
              <a:ext uri="{28A0092B-C50C-407E-A947-70E740481C1C}">
                <a14:useLocalDpi xmlns:a14="http://schemas.microsoft.com/office/drawing/2010/main" val="0"/>
              </a:ext>
            </a:extLst>
          </a:blip>
          <a:srcRect/>
          <a:stretch>
            <a:fillRect/>
          </a:stretch>
        </p:blipFill>
        <p:spPr bwMode="auto">
          <a:xfrm>
            <a:off x="107504" y="1124744"/>
            <a:ext cx="4680520" cy="5262910"/>
          </a:xfrm>
          <a:prstGeom prst="rect">
            <a:avLst/>
          </a:prstGeom>
          <a:noFill/>
          <a:ln>
            <a:noFill/>
          </a:ln>
        </p:spPr>
      </p:pic>
    </p:spTree>
    <p:extLst>
      <p:ext uri="{BB962C8B-B14F-4D97-AF65-F5344CB8AC3E}">
        <p14:creationId xmlns:p14="http://schemas.microsoft.com/office/powerpoint/2010/main" val="39243951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D71B8-94D5-4E53-84B0-C97418892E69}"/>
              </a:ext>
            </a:extLst>
          </p:cNvPr>
          <p:cNvSpPr>
            <a:spLocks noGrp="1"/>
          </p:cNvSpPr>
          <p:nvPr>
            <p:ph type="title"/>
          </p:nvPr>
        </p:nvSpPr>
        <p:spPr>
          <a:xfrm>
            <a:off x="457200" y="277813"/>
            <a:ext cx="8229600" cy="702915"/>
          </a:xfrm>
        </p:spPr>
        <p:txBody>
          <a:bodyPr/>
          <a:lstStyle/>
          <a:p>
            <a:r>
              <a:rPr lang="en-US" sz="3200" b="1" dirty="0" err="1"/>
              <a:t>Dedollarisation</a:t>
            </a:r>
            <a:r>
              <a:rPr lang="en-US" sz="3200" b="1" dirty="0"/>
              <a:t> – A gradual process</a:t>
            </a:r>
            <a:endParaRPr lang="el-GR" sz="3200" b="1" dirty="0"/>
          </a:p>
        </p:txBody>
      </p:sp>
      <p:sp>
        <p:nvSpPr>
          <p:cNvPr id="3" name="Content Placeholder 2">
            <a:extLst>
              <a:ext uri="{FF2B5EF4-FFF2-40B4-BE49-F238E27FC236}">
                <a16:creationId xmlns:a16="http://schemas.microsoft.com/office/drawing/2014/main" id="{CD84503F-F495-46B3-B01E-80F2ED4D079C}"/>
              </a:ext>
            </a:extLst>
          </p:cNvPr>
          <p:cNvSpPr>
            <a:spLocks noGrp="1"/>
          </p:cNvSpPr>
          <p:nvPr>
            <p:ph idx="1"/>
          </p:nvPr>
        </p:nvSpPr>
        <p:spPr>
          <a:xfrm>
            <a:off x="457200" y="836712"/>
            <a:ext cx="8229600" cy="5294213"/>
          </a:xfrm>
        </p:spPr>
        <p:txBody>
          <a:bodyPr/>
          <a:lstStyle/>
          <a:p>
            <a:pPr>
              <a:spcBef>
                <a:spcPts val="400"/>
              </a:spcBef>
              <a:spcAft>
                <a:spcPts val="400"/>
              </a:spcAft>
            </a:pPr>
            <a:r>
              <a:rPr lang="en-US" sz="2200" b="1" dirty="0" err="1">
                <a:effectLst/>
                <a:ea typeface="Aptos" panose="020B0004020202020204"/>
                <a:cs typeface="Times New Roman" panose="02020603050405020304" pitchFamily="18" charset="0"/>
              </a:rPr>
              <a:t>Dedollarization</a:t>
            </a:r>
            <a:r>
              <a:rPr lang="en-US" sz="2200" b="1" dirty="0">
                <a:ea typeface="Aptos" panose="020B0004020202020204"/>
                <a:cs typeface="Times New Roman" panose="02020603050405020304" pitchFamily="18" charset="0"/>
              </a:rPr>
              <a:t> </a:t>
            </a:r>
            <a:r>
              <a:rPr lang="en-US" sz="2200" dirty="0">
                <a:solidFill>
                  <a:srgbClr val="000000"/>
                </a:solidFill>
                <a:ea typeface="Aptos" panose="020B0004020202020204"/>
                <a:cs typeface="Times New Roman" panose="02020603050405020304" pitchFamily="18" charset="0"/>
              </a:rPr>
              <a:t>- D</a:t>
            </a:r>
            <a:r>
              <a:rPr lang="en-US" sz="2200" dirty="0">
                <a:solidFill>
                  <a:srgbClr val="000000"/>
                </a:solidFill>
                <a:effectLst/>
                <a:ea typeface="Aptos" panose="020B0004020202020204"/>
                <a:cs typeface="Times New Roman" panose="02020603050405020304" pitchFamily="18" charset="0"/>
              </a:rPr>
              <a:t>eliberate effort by nations, financial institu­tions &amp; regional blocs to lessen their dependence on US dol­lar in trade, reserve management &amp; cross-border finance. </a:t>
            </a:r>
            <a:r>
              <a:rPr lang="en-US" sz="2200" dirty="0">
                <a:solidFill>
                  <a:srgbClr val="000000"/>
                </a:solidFill>
                <a:ea typeface="Aptos" panose="020B0004020202020204"/>
                <a:cs typeface="Times New Roman" panose="02020603050405020304" pitchFamily="18" charset="0"/>
              </a:rPr>
              <a:t>M</a:t>
            </a:r>
            <a:r>
              <a:rPr lang="en-US" sz="2200" dirty="0">
                <a:solidFill>
                  <a:srgbClr val="000000"/>
                </a:solidFill>
                <a:effectLst/>
                <a:ea typeface="Aptos" panose="020B0004020202020204"/>
                <a:cs typeface="Times New Roman" panose="02020603050405020304" pitchFamily="18" charset="0"/>
              </a:rPr>
              <a:t>otivated by geopo­litical tension, increasing use of the dollar as a policy instrument &amp; structural innovation in payments and settlement technology </a:t>
            </a:r>
            <a:r>
              <a:rPr lang="en-US" sz="2000" dirty="0">
                <a:solidFill>
                  <a:srgbClr val="000000"/>
                </a:solidFill>
                <a:effectLst/>
                <a:ea typeface="Aptos" panose="020B0004020202020204"/>
                <a:cs typeface="Times New Roman" panose="02020603050405020304" pitchFamily="18" charset="0"/>
              </a:rPr>
              <a:t>(</a:t>
            </a:r>
            <a:r>
              <a:rPr lang="en-US" sz="2000" dirty="0" err="1">
                <a:solidFill>
                  <a:srgbClr val="000000"/>
                </a:solidFill>
                <a:effectLst/>
                <a:ea typeface="Aptos" panose="020B0004020202020204"/>
                <a:cs typeface="Times New Roman" panose="02020603050405020304" pitchFamily="18" charset="0"/>
              </a:rPr>
              <a:t>P.C.Earle</a:t>
            </a:r>
            <a:r>
              <a:rPr lang="en-US" sz="2000" dirty="0">
                <a:solidFill>
                  <a:srgbClr val="000000"/>
                </a:solidFill>
                <a:effectLst/>
                <a:ea typeface="Aptos" panose="020B0004020202020204"/>
                <a:cs typeface="Times New Roman" panose="02020603050405020304" pitchFamily="18" charset="0"/>
              </a:rPr>
              <a:t>, 2026) </a:t>
            </a:r>
            <a:endParaRPr lang="el-GR" sz="2000" dirty="0">
              <a:effectLst/>
              <a:ea typeface="Aptos" panose="020B0004020202020204"/>
              <a:cs typeface="Times New Roman" panose="02020603050405020304" pitchFamily="18" charset="0"/>
            </a:endParaRPr>
          </a:p>
          <a:p>
            <a:pPr>
              <a:spcAft>
                <a:spcPts val="800"/>
              </a:spcAft>
            </a:pPr>
            <a:r>
              <a:rPr lang="en-US" sz="2200" kern="100" dirty="0">
                <a:solidFill>
                  <a:srgbClr val="000000"/>
                </a:solidFill>
                <a:effectLst/>
                <a:ea typeface="Aptos" panose="020B0004020202020204"/>
                <a:cs typeface="Times New Roman" panose="02020603050405020304" pitchFamily="18" charset="0"/>
              </a:rPr>
              <a:t>Dominance of dollar gradually being eroded. E.g. the freezing of Russian foreign-exchange reserves in 2022 and the exclusion of certain banks from the SWIFT payment-processing network convinced many governments that reserve safety is contingent on political alignment with Washington</a:t>
            </a:r>
          </a:p>
          <a:p>
            <a:pPr>
              <a:spcAft>
                <a:spcPts val="800"/>
              </a:spcAft>
            </a:pPr>
            <a:r>
              <a:rPr lang="en-US" sz="2200" kern="100" dirty="0">
                <a:solidFill>
                  <a:srgbClr val="000000"/>
                </a:solidFill>
                <a:ea typeface="Aptos" panose="020B0004020202020204"/>
                <a:cs typeface="Times New Roman" panose="02020603050405020304" pitchFamily="18" charset="0"/>
              </a:rPr>
              <a:t>E</a:t>
            </a:r>
            <a:r>
              <a:rPr lang="en-US" sz="2200" kern="100" dirty="0">
                <a:solidFill>
                  <a:srgbClr val="000000"/>
                </a:solidFill>
                <a:effectLst/>
                <a:ea typeface="Aptos" panose="020B0004020202020204"/>
                <a:cs typeface="Times New Roman" panose="02020603050405020304" pitchFamily="18" charset="0"/>
              </a:rPr>
              <a:t>mergence of central-bank digital currencies, bilateral swap lines &amp; commodity-linked settlement arrangements have lowered the tech­nical and transactional barriers to non-dollar trade</a:t>
            </a:r>
            <a:endParaRPr lang="el-GR" sz="2200" kern="100" dirty="0">
              <a:effectLst/>
              <a:ea typeface="Aptos" panose="020B0004020202020204"/>
              <a:cs typeface="Times New Roman" panose="02020603050405020304" pitchFamily="18" charset="0"/>
            </a:endParaRPr>
          </a:p>
          <a:p>
            <a:endParaRPr lang="el-GR" sz="2400" dirty="0"/>
          </a:p>
        </p:txBody>
      </p:sp>
      <p:sp>
        <p:nvSpPr>
          <p:cNvPr id="4" name="Slide Number Placeholder 3">
            <a:extLst>
              <a:ext uri="{FF2B5EF4-FFF2-40B4-BE49-F238E27FC236}">
                <a16:creationId xmlns:a16="http://schemas.microsoft.com/office/drawing/2014/main" id="{96E645BC-A2DF-440B-945E-E5AF8CD25074}"/>
              </a:ext>
            </a:extLst>
          </p:cNvPr>
          <p:cNvSpPr>
            <a:spLocks noGrp="1"/>
          </p:cNvSpPr>
          <p:nvPr>
            <p:ph type="sldNum" sz="quarter" idx="12"/>
          </p:nvPr>
        </p:nvSpPr>
        <p:spPr/>
        <p:txBody>
          <a:bodyPr/>
          <a:lstStyle/>
          <a:p>
            <a:fld id="{98CBF5F9-E33C-48FA-94F9-17A04E2E63D8}" type="slidenum">
              <a:rPr lang="el-GR" smtClean="0">
                <a:solidFill>
                  <a:srgbClr val="000000"/>
                </a:solidFill>
              </a:rPr>
              <a:pPr/>
              <a:t>9</a:t>
            </a:fld>
            <a:endParaRPr lang="el-GR">
              <a:solidFill>
                <a:srgbClr val="000000"/>
              </a:solidFill>
            </a:endParaRPr>
          </a:p>
        </p:txBody>
      </p:sp>
    </p:spTree>
    <p:extLst>
      <p:ext uri="{BB962C8B-B14F-4D97-AF65-F5344CB8AC3E}">
        <p14:creationId xmlns:p14="http://schemas.microsoft.com/office/powerpoint/2010/main" val="4232731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C7C1E-F3EC-4FDA-A4FF-4983DBF75661}"/>
              </a:ext>
            </a:extLst>
          </p:cNvPr>
          <p:cNvSpPr>
            <a:spLocks noGrp="1"/>
          </p:cNvSpPr>
          <p:nvPr>
            <p:ph type="title"/>
          </p:nvPr>
        </p:nvSpPr>
        <p:spPr>
          <a:xfrm>
            <a:off x="457200" y="277813"/>
            <a:ext cx="8229600" cy="878233"/>
          </a:xfrm>
        </p:spPr>
        <p:txBody>
          <a:bodyPr/>
          <a:lstStyle/>
          <a:p>
            <a:r>
              <a:rPr lang="en-US" sz="3100" b="1" dirty="0"/>
              <a:t>Modest currency realignment - US$ resilience </a:t>
            </a:r>
            <a:r>
              <a:rPr lang="en-US" sz="2000" b="1" dirty="0"/>
              <a:t>(</a:t>
            </a:r>
            <a:r>
              <a:rPr lang="en-US" sz="2000" b="1" i="1" dirty="0"/>
              <a:t>annual NEER </a:t>
            </a:r>
            <a:r>
              <a:rPr lang="en-US" sz="2000" b="1" dirty="0"/>
              <a:t>- </a:t>
            </a:r>
            <a:r>
              <a:rPr lang="en-US" sz="2000" b="1" i="1" dirty="0"/>
              <a:t>weighted </a:t>
            </a:r>
            <a:r>
              <a:rPr lang="en-US" sz="2000" b="1" i="1" dirty="0" err="1"/>
              <a:t>ave.</a:t>
            </a:r>
            <a:r>
              <a:rPr lang="en-US" sz="2000" b="1" i="1" dirty="0"/>
              <a:t> of bilateral e-rate main trading partners</a:t>
            </a:r>
            <a:r>
              <a:rPr lang="en-US" sz="2000" b="1" dirty="0"/>
              <a:t>) </a:t>
            </a:r>
            <a:endParaRPr lang="el-GR" sz="2000" b="1" dirty="0"/>
          </a:p>
        </p:txBody>
      </p:sp>
      <p:sp>
        <p:nvSpPr>
          <p:cNvPr id="4" name="Slide Number Placeholder 3">
            <a:extLst>
              <a:ext uri="{FF2B5EF4-FFF2-40B4-BE49-F238E27FC236}">
                <a16:creationId xmlns:a16="http://schemas.microsoft.com/office/drawing/2014/main" id="{07EA8949-C6B1-4C6C-B17D-CC99E842E4F0}"/>
              </a:ext>
            </a:extLst>
          </p:cNvPr>
          <p:cNvSpPr>
            <a:spLocks noGrp="1"/>
          </p:cNvSpPr>
          <p:nvPr>
            <p:ph type="sldNum" sz="quarter" idx="12"/>
          </p:nvPr>
        </p:nvSpPr>
        <p:spPr/>
        <p:txBody>
          <a:bodyPr/>
          <a:lstStyle/>
          <a:p>
            <a:fld id="{98CBF5F9-E33C-48FA-94F9-17A04E2E63D8}" type="slidenum">
              <a:rPr lang="el-GR" smtClean="0">
                <a:solidFill>
                  <a:srgbClr val="000000"/>
                </a:solidFill>
              </a:rPr>
              <a:pPr/>
              <a:t>10</a:t>
            </a:fld>
            <a:endParaRPr lang="el-GR">
              <a:solidFill>
                <a:srgbClr val="000000"/>
              </a:solidFill>
            </a:endParaRPr>
          </a:p>
        </p:txBody>
      </p:sp>
      <p:pic>
        <p:nvPicPr>
          <p:cNvPr id="5" name="Content Placeholder 4">
            <a:extLst>
              <a:ext uri="{FF2B5EF4-FFF2-40B4-BE49-F238E27FC236}">
                <a16:creationId xmlns:a16="http://schemas.microsoft.com/office/drawing/2014/main" id="{1992CAC3-024D-4659-B392-5A4858E30F94}"/>
              </a:ext>
            </a:extLs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7200" y="1294228"/>
            <a:ext cx="8229600" cy="4836696"/>
          </a:xfrm>
          <a:prstGeom prst="rect">
            <a:avLst/>
          </a:prstGeom>
          <a:noFill/>
          <a:ln>
            <a:noFill/>
          </a:ln>
        </p:spPr>
      </p:pic>
    </p:spTree>
    <p:extLst>
      <p:ext uri="{BB962C8B-B14F-4D97-AF65-F5344CB8AC3E}">
        <p14:creationId xmlns:p14="http://schemas.microsoft.com/office/powerpoint/2010/main" val="1924946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CDC57-B2BC-49F7-9FF5-384704C7EDB4}"/>
              </a:ext>
            </a:extLst>
          </p:cNvPr>
          <p:cNvSpPr>
            <a:spLocks noGrp="1"/>
          </p:cNvSpPr>
          <p:nvPr>
            <p:ph type="title"/>
          </p:nvPr>
        </p:nvSpPr>
        <p:spPr>
          <a:xfrm>
            <a:off x="457200" y="277814"/>
            <a:ext cx="8229600" cy="1027112"/>
          </a:xfrm>
        </p:spPr>
        <p:txBody>
          <a:bodyPr/>
          <a:lstStyle/>
          <a:p>
            <a:r>
              <a:rPr lang="en-US" sz="3100" b="1" kern="100" dirty="0">
                <a:effectLst/>
                <a:ea typeface="Aptos" panose="020B0004020202020204"/>
                <a:cs typeface="Symbol" panose="05050102010706020507" pitchFamily="18" charset="2"/>
              </a:rPr>
              <a:t>Strengthening the international role of the euro - The EU narrative</a:t>
            </a:r>
            <a:endParaRPr lang="el-GR" sz="3100" b="1" dirty="0"/>
          </a:p>
        </p:txBody>
      </p:sp>
      <p:sp>
        <p:nvSpPr>
          <p:cNvPr id="3" name="Content Placeholder 2">
            <a:extLst>
              <a:ext uri="{FF2B5EF4-FFF2-40B4-BE49-F238E27FC236}">
                <a16:creationId xmlns:a16="http://schemas.microsoft.com/office/drawing/2014/main" id="{31033911-86F6-428D-9BCE-CF977ECD0570}"/>
              </a:ext>
            </a:extLst>
          </p:cNvPr>
          <p:cNvSpPr>
            <a:spLocks noGrp="1"/>
          </p:cNvSpPr>
          <p:nvPr>
            <p:ph idx="1"/>
          </p:nvPr>
        </p:nvSpPr>
        <p:spPr>
          <a:xfrm>
            <a:off x="457200" y="1304926"/>
            <a:ext cx="8229600" cy="4825999"/>
          </a:xfrm>
        </p:spPr>
        <p:txBody>
          <a:bodyPr/>
          <a:lstStyle/>
          <a:p>
            <a:r>
              <a:rPr lang="en-US" sz="2050" b="1" kern="0" dirty="0">
                <a:solidFill>
                  <a:srgbClr val="000000"/>
                </a:solidFill>
                <a:effectLst/>
                <a:ea typeface="Aptos" panose="020B0004020202020204"/>
                <a:cs typeface="Times New Roman" panose="02020603050405020304" pitchFamily="18" charset="0"/>
              </a:rPr>
              <a:t>P. </a:t>
            </a:r>
            <a:r>
              <a:rPr lang="en-US" sz="2050" b="1" kern="0" dirty="0" err="1">
                <a:solidFill>
                  <a:srgbClr val="000000"/>
                </a:solidFill>
                <a:effectLst/>
                <a:ea typeface="Aptos" panose="020B0004020202020204"/>
                <a:cs typeface="Times New Roman" panose="02020603050405020304" pitchFamily="18" charset="0"/>
              </a:rPr>
              <a:t>Cipollone</a:t>
            </a:r>
            <a:r>
              <a:rPr lang="en-US" sz="2050" b="1" kern="0" dirty="0">
                <a:solidFill>
                  <a:srgbClr val="000000"/>
                </a:solidFill>
                <a:effectLst/>
                <a:ea typeface="Aptos" panose="020B0004020202020204"/>
                <a:cs typeface="Times New Roman" panose="02020603050405020304" pitchFamily="18" charset="0"/>
              </a:rPr>
              <a:t> (ECB) </a:t>
            </a:r>
            <a:r>
              <a:rPr lang="en-US" sz="2050" kern="0" dirty="0">
                <a:solidFill>
                  <a:srgbClr val="000000"/>
                </a:solidFill>
                <a:effectLst/>
                <a:ea typeface="Aptos" panose="020B0004020202020204"/>
                <a:cs typeface="Times New Roman" panose="02020603050405020304" pitchFamily="18" charset="0"/>
              </a:rPr>
              <a:t>- “The euro’s international use has grown in recent years, but largely by circumstance rather than by design. In a more contested global monetary system, Europe needs to act deliberately to strengthen the role of its currency”</a:t>
            </a:r>
          </a:p>
          <a:p>
            <a:r>
              <a:rPr lang="en-US" sz="2050" b="1" kern="100" dirty="0">
                <a:effectLst/>
                <a:ea typeface="Aptos" panose="020B0004020202020204"/>
                <a:cs typeface="Times New Roman" panose="02020603050405020304" pitchFamily="18" charset="0"/>
              </a:rPr>
              <a:t>European Council - Benefits of a strong euro in the world – “</a:t>
            </a:r>
            <a:r>
              <a:rPr lang="en-US" sz="2050" kern="100" dirty="0">
                <a:effectLst/>
                <a:ea typeface="Aptos" panose="020B0004020202020204"/>
                <a:cs typeface="Times New Roman" panose="02020603050405020304" pitchFamily="18" charset="0"/>
              </a:rPr>
              <a:t>Increased resilience of the international monetary system; A strong Euro reduces dependence on other currencies; better protects the EU economy from foreign exchange shocks; opens up more choices for market operators and gives more autonomy to EU consumers; ensures lower transaction, financing and risk management costs for businesses; allows for more reliable access to finance for EU businesses and governments. </a:t>
            </a:r>
          </a:p>
          <a:p>
            <a:r>
              <a:rPr lang="en-US" sz="2050" dirty="0">
                <a:solidFill>
                  <a:srgbClr val="000000"/>
                </a:solidFill>
                <a:effectLst/>
                <a:ea typeface="Aptos" panose="020B0004020202020204"/>
                <a:cs typeface="Source Sans 3 VF"/>
              </a:rPr>
              <a:t>….  </a:t>
            </a:r>
            <a:r>
              <a:rPr lang="en-US" sz="2050" b="1" dirty="0">
                <a:solidFill>
                  <a:srgbClr val="000000"/>
                </a:solidFill>
                <a:effectLst/>
                <a:ea typeface="Aptos" panose="020B0004020202020204"/>
                <a:cs typeface="Source Sans 3 VF"/>
              </a:rPr>
              <a:t>underpinned</a:t>
            </a:r>
            <a:r>
              <a:rPr lang="en-US" sz="2050" dirty="0">
                <a:solidFill>
                  <a:srgbClr val="000000"/>
                </a:solidFill>
                <a:effectLst/>
                <a:ea typeface="Aptos" panose="020B0004020202020204"/>
                <a:cs typeface="Source Sans 3 VF"/>
              </a:rPr>
              <a:t> by the pursuit of sound economic policies in the euro area and ongoing efforts to complete the economic and monetary union, the banking union and the capital markets union”. </a:t>
            </a:r>
            <a:endParaRPr lang="el-GR" sz="2050" dirty="0">
              <a:solidFill>
                <a:srgbClr val="000000"/>
              </a:solidFill>
              <a:effectLst/>
              <a:ea typeface="Aptos" panose="020B0004020202020204"/>
              <a:cs typeface="Source Sans 3 VF"/>
            </a:endParaRPr>
          </a:p>
          <a:p>
            <a:endParaRPr lang="en-US" sz="2100" kern="100" dirty="0">
              <a:effectLst/>
              <a:ea typeface="Aptos" panose="020B0004020202020204"/>
              <a:cs typeface="Times New Roman" panose="02020603050405020304" pitchFamily="18" charset="0"/>
            </a:endParaRPr>
          </a:p>
          <a:p>
            <a:endParaRPr lang="en-US" sz="2100" kern="100" dirty="0">
              <a:effectLst/>
              <a:ea typeface="Aptos" panose="020B0004020202020204"/>
              <a:cs typeface="Times New Roman" panose="02020603050405020304" pitchFamily="18" charset="0"/>
            </a:endParaRPr>
          </a:p>
          <a:p>
            <a:endParaRPr lang="en-US" sz="2100" kern="0" dirty="0">
              <a:solidFill>
                <a:srgbClr val="000000"/>
              </a:solidFill>
              <a:effectLst/>
              <a:ea typeface="Aptos" panose="020B0004020202020204"/>
              <a:cs typeface="Times New Roman" panose="02020603050405020304" pitchFamily="18" charset="0"/>
            </a:endParaRPr>
          </a:p>
          <a:p>
            <a:pPr marL="0" indent="0">
              <a:buNone/>
            </a:pPr>
            <a:r>
              <a:rPr lang="en-US" sz="2100" kern="100" dirty="0">
                <a:effectLst/>
                <a:ea typeface="Aptos" panose="020B0004020202020204"/>
                <a:cs typeface="Times New Roman" panose="02020603050405020304" pitchFamily="18" charset="0"/>
              </a:rPr>
              <a:t> </a:t>
            </a:r>
            <a:endParaRPr lang="el-GR" sz="2200" kern="100" dirty="0">
              <a:effectLst/>
              <a:ea typeface="Aptos" panose="020B0004020202020204"/>
              <a:cs typeface="Times New Roman" panose="02020603050405020304" pitchFamily="18" charset="0"/>
            </a:endParaRPr>
          </a:p>
          <a:p>
            <a:pPr marL="0" indent="0">
              <a:buNone/>
            </a:pPr>
            <a:endParaRPr lang="en-US" sz="2200" kern="100" dirty="0">
              <a:effectLst/>
              <a:ea typeface="Aptos" panose="020B0004020202020204"/>
              <a:cs typeface="Times New Roman" panose="02020603050405020304" pitchFamily="18" charset="0"/>
            </a:endParaRPr>
          </a:p>
          <a:p>
            <a:endParaRPr lang="el-GR" dirty="0"/>
          </a:p>
        </p:txBody>
      </p:sp>
      <p:sp>
        <p:nvSpPr>
          <p:cNvPr id="4" name="Slide Number Placeholder 3">
            <a:extLst>
              <a:ext uri="{FF2B5EF4-FFF2-40B4-BE49-F238E27FC236}">
                <a16:creationId xmlns:a16="http://schemas.microsoft.com/office/drawing/2014/main" id="{FE3CA4A9-FB30-49FC-8121-597485E629EB}"/>
              </a:ext>
            </a:extLst>
          </p:cNvPr>
          <p:cNvSpPr>
            <a:spLocks noGrp="1"/>
          </p:cNvSpPr>
          <p:nvPr>
            <p:ph type="sldNum" sz="quarter" idx="12"/>
          </p:nvPr>
        </p:nvSpPr>
        <p:spPr/>
        <p:txBody>
          <a:bodyPr/>
          <a:lstStyle/>
          <a:p>
            <a:fld id="{98CBF5F9-E33C-48FA-94F9-17A04E2E63D8}" type="slidenum">
              <a:rPr lang="el-GR" smtClean="0">
                <a:solidFill>
                  <a:srgbClr val="000000"/>
                </a:solidFill>
              </a:rPr>
              <a:pPr/>
              <a:t>11</a:t>
            </a:fld>
            <a:endParaRPr lang="el-GR" dirty="0">
              <a:solidFill>
                <a:srgbClr val="000000"/>
              </a:solidFill>
            </a:endParaRPr>
          </a:p>
        </p:txBody>
      </p:sp>
    </p:spTree>
    <p:extLst>
      <p:ext uri="{BB962C8B-B14F-4D97-AF65-F5344CB8AC3E}">
        <p14:creationId xmlns:p14="http://schemas.microsoft.com/office/powerpoint/2010/main" val="27785459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D004A-C544-4AB0-B339-C7BA7E49DEF3}"/>
              </a:ext>
            </a:extLst>
          </p:cNvPr>
          <p:cNvSpPr>
            <a:spLocks noGrp="1"/>
          </p:cNvSpPr>
          <p:nvPr>
            <p:ph type="title"/>
          </p:nvPr>
        </p:nvSpPr>
        <p:spPr>
          <a:xfrm>
            <a:off x="457200" y="277814"/>
            <a:ext cx="8229600" cy="590202"/>
          </a:xfrm>
        </p:spPr>
        <p:txBody>
          <a:bodyPr/>
          <a:lstStyle/>
          <a:p>
            <a:r>
              <a:rPr lang="en-US" sz="3100" b="1" dirty="0"/>
              <a:t>The EU strategy for a strong euro</a:t>
            </a:r>
            <a:endParaRPr lang="el-GR" sz="3100" b="1" dirty="0"/>
          </a:p>
        </p:txBody>
      </p:sp>
      <p:sp>
        <p:nvSpPr>
          <p:cNvPr id="3" name="Content Placeholder 2">
            <a:extLst>
              <a:ext uri="{FF2B5EF4-FFF2-40B4-BE49-F238E27FC236}">
                <a16:creationId xmlns:a16="http://schemas.microsoft.com/office/drawing/2014/main" id="{6D5DC898-A6DE-4A1E-9E92-307AB2B4939F}"/>
              </a:ext>
            </a:extLst>
          </p:cNvPr>
          <p:cNvSpPr>
            <a:spLocks noGrp="1"/>
          </p:cNvSpPr>
          <p:nvPr>
            <p:ph idx="1"/>
          </p:nvPr>
        </p:nvSpPr>
        <p:spPr>
          <a:xfrm>
            <a:off x="457200" y="868016"/>
            <a:ext cx="8229600" cy="5262909"/>
          </a:xfrm>
        </p:spPr>
        <p:txBody>
          <a:bodyPr/>
          <a:lstStyle/>
          <a:p>
            <a:pPr marL="342900" lvl="0" indent="-342900">
              <a:buFont typeface="Symbol" panose="05050102010706020507" pitchFamily="18" charset="2"/>
              <a:buChar char=""/>
            </a:pPr>
            <a:r>
              <a:rPr lang="en-US" sz="2000" b="1" dirty="0">
                <a:solidFill>
                  <a:srgbClr val="000000"/>
                </a:solidFill>
                <a:effectLst/>
                <a:ea typeface="Aptos" panose="020B0004020202020204"/>
                <a:cs typeface="Source Sans 3 VF"/>
              </a:rPr>
              <a:t>On 19 January 2021</a:t>
            </a:r>
            <a:r>
              <a:rPr lang="en-US" sz="2000" dirty="0">
                <a:solidFill>
                  <a:srgbClr val="000000"/>
                </a:solidFill>
                <a:effectLst/>
                <a:ea typeface="Aptos" panose="020B0004020202020204"/>
                <a:cs typeface="Source Sans 3 VF"/>
              </a:rPr>
              <a:t>, the Eur. Commission presented a strategy for better preparing the EU's economic and financial system for the future - Strengthening the international role of the euro is one of the three main pillars of the strategy, alongside developing more resilient financial market infrastructure and improving the implementation of EU sanctions regimes. </a:t>
            </a:r>
            <a:endParaRPr lang="el-GR" sz="2000" dirty="0">
              <a:solidFill>
                <a:srgbClr val="000000"/>
              </a:solidFill>
              <a:effectLst/>
              <a:ea typeface="Aptos" panose="020B0004020202020204"/>
              <a:cs typeface="Source Sans 3 VF"/>
            </a:endParaRPr>
          </a:p>
          <a:p>
            <a:pPr marL="342900" lvl="0" indent="-342900">
              <a:buFont typeface="Symbol" panose="05050102010706020507" pitchFamily="18" charset="2"/>
              <a:buChar char=""/>
            </a:pPr>
            <a:r>
              <a:rPr lang="en-US" sz="2000" b="1" dirty="0">
                <a:solidFill>
                  <a:srgbClr val="000000"/>
                </a:solidFill>
                <a:effectLst/>
                <a:ea typeface="Aptos" panose="020B0004020202020204"/>
                <a:cs typeface="Source Sans 3 VF"/>
              </a:rPr>
              <a:t>On 26 June 2025</a:t>
            </a:r>
            <a:r>
              <a:rPr lang="en-US" sz="2000" dirty="0">
                <a:solidFill>
                  <a:srgbClr val="000000"/>
                </a:solidFill>
                <a:effectLst/>
                <a:ea typeface="Aptos" panose="020B0004020202020204"/>
                <a:cs typeface="Source Sans 3 VF"/>
              </a:rPr>
              <a:t>, the EU leaders invited the Council, the Commission and the European Central Bank to take work forward to reinforce the international role of the euro, as both a reserve currency and a transaction currency. </a:t>
            </a:r>
          </a:p>
          <a:p>
            <a:pPr marL="342900" lvl="0" indent="-342900">
              <a:buFont typeface="Symbol" panose="05050102010706020507" pitchFamily="18" charset="2"/>
              <a:buChar char=""/>
            </a:pPr>
            <a:r>
              <a:rPr lang="en-US" sz="2000" b="1" kern="100" dirty="0">
                <a:effectLst/>
                <a:ea typeface="Aptos" panose="020B0004020202020204"/>
                <a:cs typeface="Times New Roman" panose="02020603050405020304" pitchFamily="18" charset="0"/>
              </a:rPr>
              <a:t>Chr. Lagarde</a:t>
            </a:r>
            <a:r>
              <a:rPr lang="en-US" sz="2000" kern="100" dirty="0">
                <a:effectLst/>
                <a:ea typeface="Aptos" panose="020B0004020202020204"/>
                <a:cs typeface="Times New Roman" panose="02020603050405020304" pitchFamily="18" charset="0"/>
              </a:rPr>
              <a:t>: “Completing the </a:t>
            </a:r>
            <a:r>
              <a:rPr lang="en-US" sz="2000" kern="100" dirty="0">
                <a:solidFill>
                  <a:srgbClr val="FF0000"/>
                </a:solidFill>
                <a:effectLst/>
                <a:ea typeface="Aptos" panose="020B0004020202020204"/>
                <a:cs typeface="Times New Roman" panose="02020603050405020304" pitchFamily="18" charset="0"/>
              </a:rPr>
              <a:t>Single Market </a:t>
            </a:r>
            <a:r>
              <a:rPr lang="en-US" sz="2000" kern="100" dirty="0">
                <a:effectLst/>
                <a:ea typeface="Aptos" panose="020B0004020202020204"/>
                <a:cs typeface="Times New Roman" panose="02020603050405020304" pitchFamily="18" charset="0"/>
              </a:rPr>
              <a:t>remains essential to unlocking Europe’s full potential. Moreover, for the euro to evolve into a truly global international currency, the euro area must build scale and </a:t>
            </a:r>
            <a:r>
              <a:rPr lang="en-US" sz="2000" kern="100" dirty="0">
                <a:solidFill>
                  <a:srgbClr val="FF0000"/>
                </a:solidFill>
                <a:effectLst/>
                <a:ea typeface="Aptos" panose="020B0004020202020204"/>
                <a:cs typeface="Times New Roman" panose="02020603050405020304" pitchFamily="18" charset="0"/>
              </a:rPr>
              <a:t>deeper, more liquid capital markets</a:t>
            </a:r>
            <a:r>
              <a:rPr lang="en-US" sz="2000" kern="100" dirty="0">
                <a:effectLst/>
                <a:ea typeface="Aptos" panose="020B0004020202020204"/>
                <a:cs typeface="Times New Roman" panose="02020603050405020304" pitchFamily="18" charset="0"/>
              </a:rPr>
              <a:t>. Therefore, we must integrate and deepen our capital markets, taking concrete steps towards </a:t>
            </a:r>
            <a:r>
              <a:rPr lang="en-US" sz="2000" kern="100" dirty="0">
                <a:solidFill>
                  <a:srgbClr val="FF0000"/>
                </a:solidFill>
                <a:effectLst/>
                <a:ea typeface="Aptos" panose="020B0004020202020204"/>
                <a:cs typeface="Times New Roman" panose="02020603050405020304" pitchFamily="18" charset="0"/>
              </a:rPr>
              <a:t>completing the savings and investments union</a:t>
            </a:r>
            <a:r>
              <a:rPr lang="en-US" sz="2000" kern="100" dirty="0">
                <a:solidFill>
                  <a:srgbClr val="FF0000"/>
                </a:solidFill>
                <a:ea typeface="Aptos" panose="020B0004020202020204"/>
                <a:cs typeface="Times New Roman" panose="02020603050405020304" pitchFamily="18" charset="0"/>
              </a:rPr>
              <a:t>.  </a:t>
            </a:r>
            <a:r>
              <a:rPr lang="en-US" sz="2000" kern="100" dirty="0">
                <a:effectLst/>
                <a:ea typeface="Aptos" panose="020B0004020202020204"/>
                <a:cs typeface="Times New Roman" panose="02020603050405020304" pitchFamily="18" charset="0"/>
              </a:rPr>
              <a:t>Additional steps like </a:t>
            </a:r>
            <a:r>
              <a:rPr lang="en-US" sz="2000" kern="100" dirty="0">
                <a:solidFill>
                  <a:srgbClr val="FF0000"/>
                </a:solidFill>
                <a:effectLst/>
                <a:ea typeface="Aptos" panose="020B0004020202020204"/>
                <a:cs typeface="Times New Roman" panose="02020603050405020304" pitchFamily="18" charset="0"/>
              </a:rPr>
              <a:t>joint financing of public goods </a:t>
            </a:r>
            <a:r>
              <a:rPr lang="en-US" sz="2000" kern="100" dirty="0">
                <a:effectLst/>
                <a:ea typeface="Aptos" panose="020B0004020202020204"/>
                <a:cs typeface="Times New Roman" panose="02020603050405020304" pitchFamily="18" charset="0"/>
              </a:rPr>
              <a:t>would help establish a safe and liquid pool of EU public debt” </a:t>
            </a:r>
            <a:endParaRPr lang="el-GR" sz="2000" dirty="0">
              <a:solidFill>
                <a:srgbClr val="000000"/>
              </a:solidFill>
              <a:effectLst/>
              <a:ea typeface="Aptos" panose="020B0004020202020204"/>
              <a:cs typeface="Source Sans 3 VF"/>
            </a:endParaRPr>
          </a:p>
        </p:txBody>
      </p:sp>
      <p:sp>
        <p:nvSpPr>
          <p:cNvPr id="4" name="Slide Number Placeholder 3">
            <a:extLst>
              <a:ext uri="{FF2B5EF4-FFF2-40B4-BE49-F238E27FC236}">
                <a16:creationId xmlns:a16="http://schemas.microsoft.com/office/drawing/2014/main" id="{02905774-1BAC-4A2C-B0F4-66ECA7061F67}"/>
              </a:ext>
            </a:extLst>
          </p:cNvPr>
          <p:cNvSpPr>
            <a:spLocks noGrp="1"/>
          </p:cNvSpPr>
          <p:nvPr>
            <p:ph type="sldNum" sz="quarter" idx="12"/>
          </p:nvPr>
        </p:nvSpPr>
        <p:spPr/>
        <p:txBody>
          <a:bodyPr/>
          <a:lstStyle/>
          <a:p>
            <a:fld id="{98CBF5F9-E33C-48FA-94F9-17A04E2E63D8}" type="slidenum">
              <a:rPr lang="el-GR" smtClean="0">
                <a:solidFill>
                  <a:srgbClr val="000000"/>
                </a:solidFill>
              </a:rPr>
              <a:pPr/>
              <a:t>12</a:t>
            </a:fld>
            <a:endParaRPr lang="el-GR">
              <a:solidFill>
                <a:srgbClr val="000000"/>
              </a:solidFill>
            </a:endParaRPr>
          </a:p>
        </p:txBody>
      </p:sp>
    </p:spTree>
    <p:extLst>
      <p:ext uri="{BB962C8B-B14F-4D97-AF65-F5344CB8AC3E}">
        <p14:creationId xmlns:p14="http://schemas.microsoft.com/office/powerpoint/2010/main" val="26317874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FE769-639C-496E-AA12-BAA3DB26E608}"/>
              </a:ext>
            </a:extLst>
          </p:cNvPr>
          <p:cNvSpPr>
            <a:spLocks noGrp="1"/>
          </p:cNvSpPr>
          <p:nvPr>
            <p:ph type="title"/>
          </p:nvPr>
        </p:nvSpPr>
        <p:spPr>
          <a:xfrm>
            <a:off x="457200" y="277813"/>
            <a:ext cx="8229600" cy="702915"/>
          </a:xfrm>
        </p:spPr>
        <p:txBody>
          <a:bodyPr/>
          <a:lstStyle/>
          <a:p>
            <a:r>
              <a:rPr lang="en-US" sz="2800" b="1" dirty="0"/>
              <a:t>When reality does not fit the theory - The EU does not fulfill the requirements  for a strong euro</a:t>
            </a:r>
            <a:br>
              <a:rPr lang="en-US" sz="3200" i="1" dirty="0"/>
            </a:br>
            <a:endParaRPr lang="el-GR" sz="3000" dirty="0"/>
          </a:p>
        </p:txBody>
      </p:sp>
      <p:sp>
        <p:nvSpPr>
          <p:cNvPr id="3" name="Content Placeholder 2">
            <a:extLst>
              <a:ext uri="{FF2B5EF4-FFF2-40B4-BE49-F238E27FC236}">
                <a16:creationId xmlns:a16="http://schemas.microsoft.com/office/drawing/2014/main" id="{33A958EF-3FA2-426C-A2C4-65B2F6936364}"/>
              </a:ext>
            </a:extLst>
          </p:cNvPr>
          <p:cNvSpPr>
            <a:spLocks noGrp="1"/>
          </p:cNvSpPr>
          <p:nvPr>
            <p:ph sz="half" idx="1"/>
          </p:nvPr>
        </p:nvSpPr>
        <p:spPr>
          <a:xfrm>
            <a:off x="457200" y="1124744"/>
            <a:ext cx="4038600" cy="5006181"/>
          </a:xfrm>
        </p:spPr>
        <p:txBody>
          <a:bodyPr/>
          <a:lstStyle/>
          <a:p>
            <a:pPr marL="0" indent="0">
              <a:buNone/>
            </a:pPr>
            <a:r>
              <a:rPr lang="en-US" sz="1800" b="1" dirty="0"/>
              <a:t>Requirements</a:t>
            </a:r>
            <a:endParaRPr lang="en-US" sz="1800" dirty="0"/>
          </a:p>
          <a:p>
            <a:r>
              <a:rPr lang="en-US" sz="1800" dirty="0"/>
              <a:t>Strong underlying economy</a:t>
            </a:r>
          </a:p>
          <a:p>
            <a:r>
              <a:rPr lang="en-US" sz="1800" dirty="0"/>
              <a:t>Policy co-ordination: economic, fiscal, monetary</a:t>
            </a:r>
          </a:p>
          <a:p>
            <a:r>
              <a:rPr lang="en-US" sz="1800" dirty="0"/>
              <a:t>Broadening International trade relations</a:t>
            </a:r>
          </a:p>
          <a:p>
            <a:r>
              <a:rPr lang="en-US" sz="1800" dirty="0"/>
              <a:t>Risk-sharing amongst EU member states for ‘safe’, risk-free euro: common issuance</a:t>
            </a:r>
          </a:p>
          <a:p>
            <a:r>
              <a:rPr lang="en-US" sz="1800" dirty="0"/>
              <a:t>Integrated financial markets: harmonizing supervision, insolvency law, securities regulation, taxation</a:t>
            </a:r>
          </a:p>
          <a:p>
            <a:r>
              <a:rPr lang="en-US" sz="1800" dirty="0"/>
              <a:t>Geopolitical profile of issuer: clearer, more unified security policy by EU member states for long-term reliability of euro</a:t>
            </a:r>
          </a:p>
          <a:p>
            <a:pPr marL="0" indent="0">
              <a:buNone/>
            </a:pPr>
            <a:endParaRPr lang="el-GR" dirty="0"/>
          </a:p>
        </p:txBody>
      </p:sp>
      <p:sp>
        <p:nvSpPr>
          <p:cNvPr id="4" name="Content Placeholder 3">
            <a:extLst>
              <a:ext uri="{FF2B5EF4-FFF2-40B4-BE49-F238E27FC236}">
                <a16:creationId xmlns:a16="http://schemas.microsoft.com/office/drawing/2014/main" id="{12D2660B-1CCC-4E3E-8CF6-62A5483C9D57}"/>
              </a:ext>
            </a:extLst>
          </p:cNvPr>
          <p:cNvSpPr>
            <a:spLocks noGrp="1"/>
          </p:cNvSpPr>
          <p:nvPr>
            <p:ph sz="half" idx="2"/>
          </p:nvPr>
        </p:nvSpPr>
        <p:spPr>
          <a:xfrm>
            <a:off x="4648200" y="1124744"/>
            <a:ext cx="4038600" cy="5006181"/>
          </a:xfrm>
        </p:spPr>
        <p:txBody>
          <a:bodyPr/>
          <a:lstStyle/>
          <a:p>
            <a:pPr marL="0" indent="0">
              <a:buNone/>
            </a:pPr>
            <a:r>
              <a:rPr lang="en-US" sz="1800" b="1" dirty="0"/>
              <a:t>Inherent gaps and contradictions</a:t>
            </a:r>
          </a:p>
          <a:p>
            <a:r>
              <a:rPr lang="en-US" sz="1800" i="1" dirty="0"/>
              <a:t>Underlying economy </a:t>
            </a:r>
            <a:r>
              <a:rPr lang="en-US" sz="1800" dirty="0"/>
              <a:t>- Economic fundamentals vary greatly across member states</a:t>
            </a:r>
          </a:p>
          <a:p>
            <a:r>
              <a:rPr lang="en-US" sz="1800" i="1" dirty="0"/>
              <a:t>Policy coordination </a:t>
            </a:r>
            <a:r>
              <a:rPr lang="en-US" sz="1800" dirty="0"/>
              <a:t>– Trial and error; e.g. fiscal governance framework; ECB and the GFC; social policy subsumed under economic policy objectives</a:t>
            </a:r>
          </a:p>
          <a:p>
            <a:r>
              <a:rPr lang="en-US" sz="1800" i="1" dirty="0"/>
              <a:t>International trade agreements </a:t>
            </a:r>
            <a:r>
              <a:rPr lang="en-US" sz="1800" dirty="0"/>
              <a:t>–Long gestation period</a:t>
            </a:r>
          </a:p>
          <a:p>
            <a:r>
              <a:rPr lang="en-US" sz="1800" i="1" dirty="0"/>
              <a:t>Risk-sharing</a:t>
            </a:r>
            <a:r>
              <a:rPr lang="en-US" sz="1800" dirty="0"/>
              <a:t>: Germany and other ‘frugal’ states opposed; Spanish proposal for joint debt</a:t>
            </a:r>
          </a:p>
          <a:p>
            <a:r>
              <a:rPr lang="en-US" sz="1800" i="1" dirty="0"/>
              <a:t>Integrated financial markets </a:t>
            </a:r>
            <a:r>
              <a:rPr lang="en-US" sz="1800" dirty="0"/>
              <a:t>– Resistance by national bodies</a:t>
            </a:r>
          </a:p>
          <a:p>
            <a:r>
              <a:rPr lang="en-US" sz="1800" i="1" dirty="0"/>
              <a:t>Geopolitical profile </a:t>
            </a:r>
            <a:r>
              <a:rPr lang="en-US" sz="1800" dirty="0"/>
              <a:t>– Emphasis on militarization; fragmentation</a:t>
            </a:r>
          </a:p>
          <a:p>
            <a:endParaRPr lang="el-GR" dirty="0"/>
          </a:p>
        </p:txBody>
      </p:sp>
      <p:sp>
        <p:nvSpPr>
          <p:cNvPr id="5" name="Slide Number Placeholder 4">
            <a:extLst>
              <a:ext uri="{FF2B5EF4-FFF2-40B4-BE49-F238E27FC236}">
                <a16:creationId xmlns:a16="http://schemas.microsoft.com/office/drawing/2014/main" id="{10EE437E-9449-44D7-8FC8-92467F6300E3}"/>
              </a:ext>
            </a:extLst>
          </p:cNvPr>
          <p:cNvSpPr>
            <a:spLocks noGrp="1"/>
          </p:cNvSpPr>
          <p:nvPr>
            <p:ph type="sldNum" sz="quarter" idx="12"/>
          </p:nvPr>
        </p:nvSpPr>
        <p:spPr/>
        <p:txBody>
          <a:bodyPr/>
          <a:lstStyle/>
          <a:p>
            <a:fld id="{98CBF5F9-E33C-48FA-94F9-17A04E2E63D8}" type="slidenum">
              <a:rPr lang="el-GR" smtClean="0"/>
              <a:pPr/>
              <a:t>13</a:t>
            </a:fld>
            <a:endParaRPr lang="el-GR"/>
          </a:p>
        </p:txBody>
      </p:sp>
    </p:spTree>
    <p:extLst>
      <p:ext uri="{BB962C8B-B14F-4D97-AF65-F5344CB8AC3E}">
        <p14:creationId xmlns:p14="http://schemas.microsoft.com/office/powerpoint/2010/main" val="3584445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66E1A-A722-4A50-8815-D81B6A1919CB}"/>
              </a:ext>
            </a:extLst>
          </p:cNvPr>
          <p:cNvSpPr>
            <a:spLocks noGrp="1"/>
          </p:cNvSpPr>
          <p:nvPr>
            <p:ph type="title"/>
          </p:nvPr>
        </p:nvSpPr>
        <p:spPr>
          <a:xfrm>
            <a:off x="457200" y="277813"/>
            <a:ext cx="8229600" cy="846931"/>
          </a:xfrm>
        </p:spPr>
        <p:txBody>
          <a:bodyPr/>
          <a:lstStyle/>
          <a:p>
            <a:r>
              <a:rPr lang="en-US" sz="3300" b="1" dirty="0"/>
              <a:t>The Spanish proposal – EU joint debt</a:t>
            </a:r>
            <a:endParaRPr lang="el-GR" sz="3300" b="1" dirty="0"/>
          </a:p>
        </p:txBody>
      </p:sp>
      <p:sp>
        <p:nvSpPr>
          <p:cNvPr id="3" name="Content Placeholder 2">
            <a:extLst>
              <a:ext uri="{FF2B5EF4-FFF2-40B4-BE49-F238E27FC236}">
                <a16:creationId xmlns:a16="http://schemas.microsoft.com/office/drawing/2014/main" id="{8AC67BB7-2138-4AE7-920B-18E94302615E}"/>
              </a:ext>
            </a:extLst>
          </p:cNvPr>
          <p:cNvSpPr>
            <a:spLocks noGrp="1"/>
          </p:cNvSpPr>
          <p:nvPr>
            <p:ph idx="1"/>
          </p:nvPr>
        </p:nvSpPr>
        <p:spPr>
          <a:xfrm>
            <a:off x="457200" y="908720"/>
            <a:ext cx="8229600" cy="5222205"/>
          </a:xfrm>
        </p:spPr>
        <p:txBody>
          <a:bodyPr/>
          <a:lstStyle/>
          <a:p>
            <a:r>
              <a:rPr lang="en-US" sz="2200" dirty="0"/>
              <a:t>The EU first joint debt - 750 billion euro - launched in 2021 (Covid pandemic)</a:t>
            </a:r>
          </a:p>
          <a:p>
            <a:r>
              <a:rPr lang="en-US" sz="2200" dirty="0"/>
              <a:t>Spain has proposed joint debt of 5 trillion euro to replace 25% of GDP in national debt – </a:t>
            </a:r>
            <a:r>
              <a:rPr lang="en-US" sz="2200" i="1" dirty="0"/>
              <a:t>swapping national debt for EU debt &amp; refinancing maturities, not increasing aggregate indebtedness - </a:t>
            </a:r>
            <a:r>
              <a:rPr lang="en-US" sz="2200" dirty="0"/>
              <a:t>to finance public goods (defense, climate, digitalization); estimated savings on borrowing costs (leveraging </a:t>
            </a:r>
            <a:r>
              <a:rPr lang="en-US" sz="2200" dirty="0" err="1"/>
              <a:t>Eur.Comm’s</a:t>
            </a:r>
            <a:r>
              <a:rPr lang="en-US" sz="2200" dirty="0"/>
              <a:t> AAA credit rating) euro 25 bn pa </a:t>
            </a:r>
            <a:endParaRPr lang="en-US" sz="2200" i="1" dirty="0"/>
          </a:p>
          <a:p>
            <a:r>
              <a:rPr lang="en-US" sz="2200" dirty="0"/>
              <a:t>Membership voluntary: European Sovereign Facility; member states must abide by fiscal rules</a:t>
            </a:r>
          </a:p>
          <a:p>
            <a:r>
              <a:rPr lang="en-US" sz="2200" dirty="0"/>
              <a:t>European ‘safe asset’ </a:t>
            </a:r>
            <a:r>
              <a:rPr lang="en-US" sz="2200" i="1" dirty="0"/>
              <a:t>– </a:t>
            </a:r>
            <a:r>
              <a:rPr lang="en-US" sz="2200" dirty="0"/>
              <a:t>Enhancing liquidity of Euro; capital market integration</a:t>
            </a:r>
          </a:p>
          <a:p>
            <a:r>
              <a:rPr lang="en-US" sz="2200" dirty="0"/>
              <a:t>Linked to debate on next 2028-2034 budget if Eurobonds backed by new EU revenues; Own resources decisions require unanimity and ratification by national parliaments</a:t>
            </a:r>
          </a:p>
          <a:p>
            <a:endParaRPr lang="en-US" sz="2200" dirty="0"/>
          </a:p>
          <a:p>
            <a:endParaRPr lang="en-US" sz="2400" dirty="0"/>
          </a:p>
          <a:p>
            <a:endParaRPr lang="en-US" sz="2400" dirty="0"/>
          </a:p>
        </p:txBody>
      </p:sp>
      <p:sp>
        <p:nvSpPr>
          <p:cNvPr id="4" name="Slide Number Placeholder 3">
            <a:extLst>
              <a:ext uri="{FF2B5EF4-FFF2-40B4-BE49-F238E27FC236}">
                <a16:creationId xmlns:a16="http://schemas.microsoft.com/office/drawing/2014/main" id="{5AC87952-79CE-4CE5-8A94-CC0C107F875A}"/>
              </a:ext>
            </a:extLst>
          </p:cNvPr>
          <p:cNvSpPr>
            <a:spLocks noGrp="1"/>
          </p:cNvSpPr>
          <p:nvPr>
            <p:ph type="sldNum" sz="quarter" idx="12"/>
          </p:nvPr>
        </p:nvSpPr>
        <p:spPr/>
        <p:txBody>
          <a:bodyPr/>
          <a:lstStyle/>
          <a:p>
            <a:fld id="{98CBF5F9-E33C-48FA-94F9-17A04E2E63D8}" type="slidenum">
              <a:rPr lang="el-GR" smtClean="0">
                <a:solidFill>
                  <a:srgbClr val="000000"/>
                </a:solidFill>
              </a:rPr>
              <a:pPr/>
              <a:t>14</a:t>
            </a:fld>
            <a:endParaRPr lang="el-GR">
              <a:solidFill>
                <a:srgbClr val="000000"/>
              </a:solidFill>
            </a:endParaRPr>
          </a:p>
        </p:txBody>
      </p:sp>
    </p:spTree>
    <p:extLst>
      <p:ext uri="{BB962C8B-B14F-4D97-AF65-F5344CB8AC3E}">
        <p14:creationId xmlns:p14="http://schemas.microsoft.com/office/powerpoint/2010/main" val="2127413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E5E69-0178-4EC1-988A-BB395448027D}"/>
              </a:ext>
            </a:extLst>
          </p:cNvPr>
          <p:cNvSpPr>
            <a:spLocks noGrp="1"/>
          </p:cNvSpPr>
          <p:nvPr>
            <p:ph type="title"/>
          </p:nvPr>
        </p:nvSpPr>
        <p:spPr>
          <a:xfrm>
            <a:off x="457200" y="277813"/>
            <a:ext cx="8229600" cy="774923"/>
          </a:xfrm>
        </p:spPr>
        <p:txBody>
          <a:bodyPr/>
          <a:lstStyle/>
          <a:p>
            <a:r>
              <a:rPr lang="en-US" sz="3400" b="1" dirty="0"/>
              <a:t>The Spanish proposal – A non-starter? </a:t>
            </a:r>
            <a:endParaRPr lang="el-GR" sz="3400" dirty="0"/>
          </a:p>
        </p:txBody>
      </p:sp>
      <p:sp>
        <p:nvSpPr>
          <p:cNvPr id="3" name="Content Placeholder 2">
            <a:extLst>
              <a:ext uri="{FF2B5EF4-FFF2-40B4-BE49-F238E27FC236}">
                <a16:creationId xmlns:a16="http://schemas.microsoft.com/office/drawing/2014/main" id="{774FFABA-990E-4580-AF1C-3716767C8972}"/>
              </a:ext>
            </a:extLst>
          </p:cNvPr>
          <p:cNvSpPr>
            <a:spLocks noGrp="1"/>
          </p:cNvSpPr>
          <p:nvPr>
            <p:ph idx="1"/>
          </p:nvPr>
        </p:nvSpPr>
        <p:spPr>
          <a:xfrm>
            <a:off x="457200" y="1196752"/>
            <a:ext cx="8229600" cy="4934173"/>
          </a:xfrm>
        </p:spPr>
        <p:txBody>
          <a:bodyPr/>
          <a:lstStyle/>
          <a:p>
            <a:r>
              <a:rPr lang="en-US" sz="2200" dirty="0"/>
              <a:t>Proposal at a political &amp; exploratory phase in the Eurozone and Eur. Council</a:t>
            </a:r>
          </a:p>
          <a:p>
            <a:r>
              <a:rPr lang="en-US" sz="2200" dirty="0"/>
              <a:t>Although membership voluntary, participation of 5 largest issuers – Germany, France, Italy, Spain, Netherlands – necessary for scheme to take off</a:t>
            </a:r>
          </a:p>
          <a:p>
            <a:r>
              <a:rPr lang="en-US" sz="2200" dirty="0"/>
              <a:t>S. Europeans, led by Spain and France, support the scheme.  </a:t>
            </a:r>
          </a:p>
          <a:p>
            <a:r>
              <a:rPr lang="en-US" sz="2200" dirty="0"/>
              <a:t>N. Europeans, led by Germany &amp; Netherlands, oppose it –they can borrow at a lower cost than the Eur. Comm. i.e. nothing to gain; concerns over ‘moral hazard’</a:t>
            </a:r>
          </a:p>
          <a:p>
            <a:r>
              <a:rPr lang="en-US" sz="2200" dirty="0"/>
              <a:t>ECB supports joint issuance </a:t>
            </a:r>
          </a:p>
          <a:p>
            <a:r>
              <a:rPr lang="en-US" sz="2200" dirty="0"/>
              <a:t>Lagarde: “Pretty obvious we need to have a European asset with can parallel with US treasury bonds; how we go about it to be decided” (9/7/2026 interview)</a:t>
            </a:r>
          </a:p>
          <a:p>
            <a:endParaRPr lang="en-US" sz="2200" dirty="0"/>
          </a:p>
          <a:p>
            <a:endParaRPr lang="en-US" sz="2200" dirty="0"/>
          </a:p>
          <a:p>
            <a:endParaRPr lang="el-GR" dirty="0"/>
          </a:p>
        </p:txBody>
      </p:sp>
      <p:sp>
        <p:nvSpPr>
          <p:cNvPr id="4" name="Slide Number Placeholder 3">
            <a:extLst>
              <a:ext uri="{FF2B5EF4-FFF2-40B4-BE49-F238E27FC236}">
                <a16:creationId xmlns:a16="http://schemas.microsoft.com/office/drawing/2014/main" id="{F6A82235-4DBF-40C9-A44C-7B1154990806}"/>
              </a:ext>
            </a:extLst>
          </p:cNvPr>
          <p:cNvSpPr>
            <a:spLocks noGrp="1"/>
          </p:cNvSpPr>
          <p:nvPr>
            <p:ph type="sldNum" sz="quarter" idx="12"/>
          </p:nvPr>
        </p:nvSpPr>
        <p:spPr/>
        <p:txBody>
          <a:bodyPr/>
          <a:lstStyle/>
          <a:p>
            <a:fld id="{98CBF5F9-E33C-48FA-94F9-17A04E2E63D8}" type="slidenum">
              <a:rPr lang="el-GR" smtClean="0">
                <a:solidFill>
                  <a:srgbClr val="000000"/>
                </a:solidFill>
              </a:rPr>
              <a:pPr/>
              <a:t>15</a:t>
            </a:fld>
            <a:endParaRPr lang="el-GR">
              <a:solidFill>
                <a:srgbClr val="000000"/>
              </a:solidFill>
            </a:endParaRPr>
          </a:p>
        </p:txBody>
      </p:sp>
    </p:spTree>
    <p:extLst>
      <p:ext uri="{BB962C8B-B14F-4D97-AF65-F5344CB8AC3E}">
        <p14:creationId xmlns:p14="http://schemas.microsoft.com/office/powerpoint/2010/main" val="1521793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E524E-7588-4F58-A8CF-AD0638068AB1}"/>
              </a:ext>
            </a:extLst>
          </p:cNvPr>
          <p:cNvSpPr>
            <a:spLocks noGrp="1"/>
          </p:cNvSpPr>
          <p:nvPr>
            <p:ph type="title"/>
          </p:nvPr>
        </p:nvSpPr>
        <p:spPr>
          <a:xfrm>
            <a:off x="457200" y="277813"/>
            <a:ext cx="8229600" cy="702915"/>
          </a:xfrm>
        </p:spPr>
        <p:txBody>
          <a:bodyPr/>
          <a:lstStyle/>
          <a:p>
            <a:r>
              <a:rPr lang="en-US" sz="3400" b="1" dirty="0"/>
              <a:t>Costs of an internationally strong currency</a:t>
            </a:r>
            <a:endParaRPr lang="el-GR" sz="3400" b="1" dirty="0"/>
          </a:p>
        </p:txBody>
      </p:sp>
      <p:sp>
        <p:nvSpPr>
          <p:cNvPr id="3" name="Content Placeholder 2">
            <a:extLst>
              <a:ext uri="{FF2B5EF4-FFF2-40B4-BE49-F238E27FC236}">
                <a16:creationId xmlns:a16="http://schemas.microsoft.com/office/drawing/2014/main" id="{98C1F8B4-6AA7-4C4E-9B1C-C8D155FA6B4F}"/>
              </a:ext>
            </a:extLst>
          </p:cNvPr>
          <p:cNvSpPr>
            <a:spLocks noGrp="1"/>
          </p:cNvSpPr>
          <p:nvPr>
            <p:ph idx="1"/>
          </p:nvPr>
        </p:nvSpPr>
        <p:spPr>
          <a:xfrm>
            <a:off x="457200" y="980728"/>
            <a:ext cx="8229600" cy="5150197"/>
          </a:xfrm>
        </p:spPr>
        <p:txBody>
          <a:bodyPr/>
          <a:lstStyle/>
          <a:p>
            <a:r>
              <a:rPr lang="en-US" sz="2200" i="1" kern="100" dirty="0">
                <a:ea typeface="Aptos" panose="020B0004020202020204"/>
                <a:cs typeface="Times New Roman" panose="02020603050405020304" pitchFamily="18" charset="0"/>
              </a:rPr>
              <a:t>The EU strategy </a:t>
            </a:r>
            <a:r>
              <a:rPr lang="en-US" sz="2200" kern="100" dirty="0">
                <a:ea typeface="Aptos" panose="020B0004020202020204"/>
                <a:cs typeface="Times New Roman" panose="02020603050405020304" pitchFamily="18" charset="0"/>
              </a:rPr>
              <a:t>for a strong euro is eclectic; it ignores the connection between the international and national/domestic requirements and the adjustments that are necessary </a:t>
            </a:r>
          </a:p>
          <a:p>
            <a:r>
              <a:rPr lang="en-US" sz="2200" i="1" kern="100" dirty="0">
                <a:ea typeface="Aptos" panose="020B0004020202020204"/>
                <a:cs typeface="Times New Roman" panose="02020603050405020304" pitchFamily="18" charset="0"/>
              </a:rPr>
              <a:t>The EU narrative </a:t>
            </a:r>
            <a:r>
              <a:rPr lang="en-US" sz="2200" kern="100" dirty="0">
                <a:ea typeface="Aptos" panose="020B0004020202020204"/>
                <a:cs typeface="Times New Roman" panose="02020603050405020304" pitchFamily="18" charset="0"/>
              </a:rPr>
              <a:t>focuses on the possible benefits of strengthening the euro. It ignores the costs of supporting a global currency, such as:</a:t>
            </a:r>
          </a:p>
          <a:p>
            <a:pPr lvl="1">
              <a:buFont typeface="Wingdings" panose="05000000000000000000" pitchFamily="2" charset="2"/>
              <a:buChar char="Ø"/>
            </a:pPr>
            <a:r>
              <a:rPr lang="en-US" sz="2200" kern="100" dirty="0">
                <a:ea typeface="Aptos" panose="020B0004020202020204"/>
                <a:cs typeface="Times New Roman" panose="02020603050405020304" pitchFamily="18" charset="0"/>
              </a:rPr>
              <a:t>c</a:t>
            </a:r>
            <a:r>
              <a:rPr lang="en-US" sz="2200" kern="100" dirty="0">
                <a:effectLst/>
              </a:rPr>
              <a:t>urrency overvaluation </a:t>
            </a:r>
          </a:p>
          <a:p>
            <a:pPr lvl="1">
              <a:buFont typeface="Wingdings" panose="05000000000000000000" pitchFamily="2" charset="2"/>
              <a:buChar char="Ø"/>
            </a:pPr>
            <a:r>
              <a:rPr lang="en-US" sz="2200" kern="100" dirty="0">
                <a:effectLst/>
              </a:rPr>
              <a:t>external constraints on policy </a:t>
            </a:r>
          </a:p>
          <a:p>
            <a:pPr lvl="1">
              <a:buFont typeface="Wingdings" panose="05000000000000000000" pitchFamily="2" charset="2"/>
              <a:buChar char="Ø"/>
            </a:pPr>
            <a:r>
              <a:rPr lang="en-US" sz="2200" kern="100" dirty="0">
                <a:effectLst/>
              </a:rPr>
              <a:t>dangers from capital flow volatility </a:t>
            </a:r>
          </a:p>
          <a:p>
            <a:pPr lvl="1">
              <a:buFont typeface="Wingdings" panose="05000000000000000000" pitchFamily="2" charset="2"/>
              <a:buChar char="Ø"/>
            </a:pPr>
            <a:r>
              <a:rPr lang="en-US" sz="2200" kern="100" dirty="0"/>
              <a:t>b</a:t>
            </a:r>
            <a:r>
              <a:rPr lang="en-US" sz="2200" kern="100" dirty="0">
                <a:effectLst/>
              </a:rPr>
              <a:t>lurred signals from monetary aggregates </a:t>
            </a:r>
          </a:p>
          <a:p>
            <a:pPr lvl="1">
              <a:buFont typeface="Wingdings" panose="05000000000000000000" pitchFamily="2" charset="2"/>
              <a:buChar char="Ø"/>
            </a:pPr>
            <a:r>
              <a:rPr lang="en-US" sz="2200" kern="100" dirty="0">
                <a:effectLst/>
              </a:rPr>
              <a:t>lower effects of monetary policy on import prices </a:t>
            </a:r>
          </a:p>
          <a:p>
            <a:pPr lvl="1">
              <a:buFont typeface="Wingdings" panose="05000000000000000000" pitchFamily="2" charset="2"/>
              <a:buChar char="Ø"/>
            </a:pPr>
            <a:r>
              <a:rPr lang="en-US" sz="2200" kern="100" dirty="0" err="1">
                <a:effectLst/>
              </a:rPr>
              <a:t>i</a:t>
            </a:r>
            <a:r>
              <a:rPr lang="el-GR" sz="2200" kern="100" dirty="0" err="1">
                <a:effectLst/>
              </a:rPr>
              <a:t>ncrease</a:t>
            </a:r>
            <a:r>
              <a:rPr lang="en-US" sz="2200" kern="100" dirty="0"/>
              <a:t>d</a:t>
            </a:r>
            <a:r>
              <a:rPr lang="el-GR" sz="2200" kern="100" dirty="0">
                <a:effectLst/>
              </a:rPr>
              <a:t> </a:t>
            </a:r>
            <a:r>
              <a:rPr lang="el-GR" sz="2200" kern="100" dirty="0" err="1">
                <a:effectLst/>
              </a:rPr>
              <a:t>international</a:t>
            </a:r>
            <a:r>
              <a:rPr lang="el-GR" sz="2200" kern="100" dirty="0">
                <a:effectLst/>
              </a:rPr>
              <a:t> </a:t>
            </a:r>
            <a:r>
              <a:rPr lang="el-GR" sz="2200" kern="100" dirty="0" err="1">
                <a:effectLst/>
              </a:rPr>
              <a:t>responsibilities</a:t>
            </a:r>
            <a:endParaRPr lang="en-US" sz="2200" kern="100" dirty="0">
              <a:ea typeface="Aptos" panose="020B0004020202020204"/>
              <a:cs typeface="Times New Roman" panose="02020603050405020304" pitchFamily="18" charset="0"/>
            </a:endParaRPr>
          </a:p>
          <a:p>
            <a:r>
              <a:rPr lang="en-US" sz="2200" kern="100" dirty="0">
                <a:effectLst/>
                <a:ea typeface="Aptos" panose="020B0004020202020204"/>
                <a:cs typeface="Times New Roman" panose="02020603050405020304" pitchFamily="18" charset="0"/>
              </a:rPr>
              <a:t>The net gain of becoming a reserve currency is not self-evident – Costs may outweigh benefits. </a:t>
            </a:r>
            <a:r>
              <a:rPr lang="en-US" sz="2000" kern="100" dirty="0">
                <a:effectLst/>
                <a:ea typeface="Aptos" panose="020B0004020202020204"/>
                <a:cs typeface="Times New Roman" panose="02020603050405020304" pitchFamily="18" charset="0"/>
              </a:rPr>
              <a:t>(Martin, A. 2020)</a:t>
            </a:r>
          </a:p>
          <a:p>
            <a:endParaRPr lang="en-US" sz="2300" kern="100" dirty="0">
              <a:ea typeface="Aptos" panose="020B0004020202020204"/>
              <a:cs typeface="Times New Roman" panose="02020603050405020304" pitchFamily="18" charset="0"/>
            </a:endParaRPr>
          </a:p>
          <a:p>
            <a:endParaRPr lang="en-US" sz="2400" kern="100" dirty="0">
              <a:ea typeface="Aptos" panose="020B0004020202020204"/>
              <a:cs typeface="Times New Roman" panose="02020603050405020304" pitchFamily="18" charset="0"/>
            </a:endParaRPr>
          </a:p>
          <a:p>
            <a:pPr marL="344487" lvl="1" indent="0">
              <a:buNone/>
            </a:pPr>
            <a:endParaRPr lang="el-GR" sz="2400" kern="100" dirty="0">
              <a:effectLst/>
            </a:endParaRPr>
          </a:p>
          <a:p>
            <a:pPr marL="0" indent="0">
              <a:buNone/>
            </a:pPr>
            <a:endParaRPr lang="el-GR" sz="2400" kern="100" dirty="0">
              <a:solidFill>
                <a:schemeClr val="tx1">
                  <a:lumMod val="95000"/>
                  <a:lumOff val="5000"/>
                </a:schemeClr>
              </a:solidFill>
              <a:effectLst/>
              <a:ea typeface="Aptos" panose="020B0004020202020204"/>
              <a:cs typeface="Times New Roman" panose="02020603050405020304" pitchFamily="18" charset="0"/>
            </a:endParaRPr>
          </a:p>
        </p:txBody>
      </p:sp>
      <p:sp>
        <p:nvSpPr>
          <p:cNvPr id="4" name="Slide Number Placeholder 3">
            <a:extLst>
              <a:ext uri="{FF2B5EF4-FFF2-40B4-BE49-F238E27FC236}">
                <a16:creationId xmlns:a16="http://schemas.microsoft.com/office/drawing/2014/main" id="{BBAD7CD6-0463-492B-954E-8848155CFD34}"/>
              </a:ext>
            </a:extLst>
          </p:cNvPr>
          <p:cNvSpPr>
            <a:spLocks noGrp="1"/>
          </p:cNvSpPr>
          <p:nvPr>
            <p:ph type="sldNum" sz="quarter" idx="12"/>
          </p:nvPr>
        </p:nvSpPr>
        <p:spPr/>
        <p:txBody>
          <a:bodyPr/>
          <a:lstStyle/>
          <a:p>
            <a:fld id="{98CBF5F9-E33C-48FA-94F9-17A04E2E63D8}" type="slidenum">
              <a:rPr lang="el-GR" smtClean="0">
                <a:solidFill>
                  <a:srgbClr val="000000"/>
                </a:solidFill>
              </a:rPr>
              <a:pPr/>
              <a:t>16</a:t>
            </a:fld>
            <a:endParaRPr lang="el-GR" dirty="0">
              <a:solidFill>
                <a:srgbClr val="000000"/>
              </a:solidFill>
            </a:endParaRPr>
          </a:p>
        </p:txBody>
      </p:sp>
    </p:spTree>
    <p:extLst>
      <p:ext uri="{BB962C8B-B14F-4D97-AF65-F5344CB8AC3E}">
        <p14:creationId xmlns:p14="http://schemas.microsoft.com/office/powerpoint/2010/main" val="975437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58965-8A04-4F9E-84E4-C44C556F42BA}"/>
              </a:ext>
            </a:extLst>
          </p:cNvPr>
          <p:cNvSpPr>
            <a:spLocks noGrp="1"/>
          </p:cNvSpPr>
          <p:nvPr>
            <p:ph type="title"/>
          </p:nvPr>
        </p:nvSpPr>
        <p:spPr>
          <a:xfrm>
            <a:off x="457200" y="277813"/>
            <a:ext cx="8229600" cy="774923"/>
          </a:xfrm>
        </p:spPr>
        <p:txBody>
          <a:bodyPr/>
          <a:lstStyle/>
          <a:p>
            <a:r>
              <a:rPr lang="en-US" sz="3400" b="1" dirty="0"/>
              <a:t>The European Parliament’s change of heart</a:t>
            </a:r>
            <a:endParaRPr lang="el-GR" sz="3400" b="1" dirty="0"/>
          </a:p>
        </p:txBody>
      </p:sp>
      <p:sp>
        <p:nvSpPr>
          <p:cNvPr id="3" name="Content Placeholder 2">
            <a:extLst>
              <a:ext uri="{FF2B5EF4-FFF2-40B4-BE49-F238E27FC236}">
                <a16:creationId xmlns:a16="http://schemas.microsoft.com/office/drawing/2014/main" id="{3222D8F8-13F4-4193-9B36-38C0C32636D0}"/>
              </a:ext>
            </a:extLst>
          </p:cNvPr>
          <p:cNvSpPr>
            <a:spLocks noGrp="1"/>
          </p:cNvSpPr>
          <p:nvPr>
            <p:ph idx="1"/>
          </p:nvPr>
        </p:nvSpPr>
        <p:spPr>
          <a:xfrm>
            <a:off x="457200" y="1052736"/>
            <a:ext cx="8229600" cy="5078189"/>
          </a:xfrm>
        </p:spPr>
        <p:txBody>
          <a:bodyPr/>
          <a:lstStyle/>
          <a:p>
            <a:r>
              <a:rPr lang="en-US" sz="2000" b="1" dirty="0"/>
              <a:t>Eur. Parl. 2020 </a:t>
            </a:r>
            <a:r>
              <a:rPr lang="en-US" sz="2000" dirty="0"/>
              <a:t>– A </a:t>
            </a:r>
            <a:r>
              <a:rPr lang="en-US" sz="2000" dirty="0" err="1"/>
              <a:t>sceptical</a:t>
            </a:r>
            <a:r>
              <a:rPr lang="en-US" sz="2000" dirty="0"/>
              <a:t> view: ‘</a:t>
            </a:r>
            <a:r>
              <a:rPr lang="en-US" sz="2000" b="1" u="none" strike="noStrike" kern="100" dirty="0">
                <a:effectLst/>
                <a:uFill>
                  <a:solidFill>
                    <a:srgbClr val="000000"/>
                  </a:solidFill>
                </a:uFill>
                <a:ea typeface="Arial" panose="020B0604020202020204" pitchFamily="34" charset="0"/>
                <a:cs typeface="Arial" panose="020B0604020202020204" pitchFamily="34" charset="0"/>
              </a:rPr>
              <a:t>International currency status is not necessarily a binary variable but can be a matter of degree.</a:t>
            </a:r>
            <a:r>
              <a:rPr lang="en-US" sz="2000" u="none" strike="noStrike" kern="100" dirty="0">
                <a:effectLst/>
                <a:uFill>
                  <a:solidFill>
                    <a:srgbClr val="000000"/>
                  </a:solidFill>
                </a:uFill>
                <a:ea typeface="Arial" panose="020B0604020202020204" pitchFamily="34" charset="0"/>
                <a:cs typeface="Arial" panose="020B0604020202020204" pitchFamily="34" charset="0"/>
              </a:rPr>
              <a:t> A currency can be of different international importance to private and public users along different roles and functions – a currency does not have to be equally important as an international medium of exchange, unit of account, and store of value, respectively’ </a:t>
            </a:r>
            <a:endParaRPr lang="en-US" sz="2000" dirty="0"/>
          </a:p>
          <a:p>
            <a:r>
              <a:rPr lang="en-US" sz="2000" b="1" dirty="0"/>
              <a:t>2021 – Change of heart </a:t>
            </a:r>
            <a:r>
              <a:rPr lang="en-US" sz="2000" dirty="0"/>
              <a:t>– ‘I</a:t>
            </a:r>
            <a:r>
              <a:rPr lang="en-US" sz="2000" dirty="0">
                <a:effectLst/>
                <a:ea typeface="Aptos" panose="020B0004020202020204"/>
              </a:rPr>
              <a:t>t is in the strategic long-term interest of the euro area and of its Member States to draw all possible benefits from issuing the euro currency, and in particular from its strengthened international role’</a:t>
            </a:r>
          </a:p>
          <a:p>
            <a:r>
              <a:rPr lang="en-US" sz="2000" b="1" dirty="0"/>
              <a:t>2026</a:t>
            </a:r>
            <a:r>
              <a:rPr lang="en-US" sz="2000" dirty="0"/>
              <a:t> - </a:t>
            </a:r>
            <a:r>
              <a:rPr lang="en-US" sz="2000" kern="100" dirty="0">
                <a:effectLst/>
                <a:ea typeface="Aptos" panose="020B0004020202020204"/>
                <a:cs typeface="Symbol" panose="05050102010706020507" pitchFamily="18" charset="2"/>
              </a:rPr>
              <a:t>‘A stronger global role for the euro will not emerge through market forces alone, but requires a coherent strategy by which public authorities establish the conditions for its wider use; … the US and China are actively pursuing such strategies in support of their currencies’</a:t>
            </a:r>
            <a:endParaRPr lang="el-GR" sz="2000" dirty="0"/>
          </a:p>
        </p:txBody>
      </p:sp>
      <p:sp>
        <p:nvSpPr>
          <p:cNvPr id="4" name="Slide Number Placeholder 3">
            <a:extLst>
              <a:ext uri="{FF2B5EF4-FFF2-40B4-BE49-F238E27FC236}">
                <a16:creationId xmlns:a16="http://schemas.microsoft.com/office/drawing/2014/main" id="{EE815B7F-F63C-4B97-A4F9-4128311EA81F}"/>
              </a:ext>
            </a:extLst>
          </p:cNvPr>
          <p:cNvSpPr>
            <a:spLocks noGrp="1"/>
          </p:cNvSpPr>
          <p:nvPr>
            <p:ph type="sldNum" sz="quarter" idx="12"/>
          </p:nvPr>
        </p:nvSpPr>
        <p:spPr/>
        <p:txBody>
          <a:bodyPr/>
          <a:lstStyle/>
          <a:p>
            <a:fld id="{98CBF5F9-E33C-48FA-94F9-17A04E2E63D8}" type="slidenum">
              <a:rPr lang="el-GR" smtClean="0">
                <a:solidFill>
                  <a:srgbClr val="000000"/>
                </a:solidFill>
              </a:rPr>
              <a:pPr/>
              <a:t>17</a:t>
            </a:fld>
            <a:endParaRPr lang="el-GR">
              <a:solidFill>
                <a:srgbClr val="000000"/>
              </a:solidFill>
            </a:endParaRPr>
          </a:p>
        </p:txBody>
      </p:sp>
    </p:spTree>
    <p:extLst>
      <p:ext uri="{BB962C8B-B14F-4D97-AF65-F5344CB8AC3E}">
        <p14:creationId xmlns:p14="http://schemas.microsoft.com/office/powerpoint/2010/main" val="19990060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259CF-D32D-4481-9CE4-441740D1E15C}"/>
              </a:ext>
            </a:extLst>
          </p:cNvPr>
          <p:cNvSpPr>
            <a:spLocks noGrp="1"/>
          </p:cNvSpPr>
          <p:nvPr>
            <p:ph type="title"/>
          </p:nvPr>
        </p:nvSpPr>
        <p:spPr>
          <a:xfrm>
            <a:off x="457200" y="277814"/>
            <a:ext cx="8229600" cy="1027112"/>
          </a:xfrm>
        </p:spPr>
        <p:txBody>
          <a:bodyPr/>
          <a:lstStyle/>
          <a:p>
            <a:r>
              <a:rPr lang="en-US" sz="3200" b="1" dirty="0"/>
              <a:t>A contestation that goes beyond currency </a:t>
            </a:r>
            <a:r>
              <a:rPr lang="en-US" sz="3200" b="1" dirty="0" err="1"/>
              <a:t>internationalisation</a:t>
            </a:r>
            <a:endParaRPr lang="el-GR" sz="3200" b="1" dirty="0"/>
          </a:p>
        </p:txBody>
      </p:sp>
      <p:sp>
        <p:nvSpPr>
          <p:cNvPr id="3" name="Content Placeholder 2">
            <a:extLst>
              <a:ext uri="{FF2B5EF4-FFF2-40B4-BE49-F238E27FC236}">
                <a16:creationId xmlns:a16="http://schemas.microsoft.com/office/drawing/2014/main" id="{457435AF-8B86-43C9-A95F-B6FCD968BDDB}"/>
              </a:ext>
            </a:extLst>
          </p:cNvPr>
          <p:cNvSpPr>
            <a:spLocks noGrp="1"/>
          </p:cNvSpPr>
          <p:nvPr>
            <p:ph idx="1"/>
          </p:nvPr>
        </p:nvSpPr>
        <p:spPr>
          <a:xfrm>
            <a:off x="457200" y="1412776"/>
            <a:ext cx="8229600" cy="4718149"/>
          </a:xfrm>
        </p:spPr>
        <p:txBody>
          <a:bodyPr/>
          <a:lstStyle/>
          <a:p>
            <a:r>
              <a:rPr lang="en-US" sz="2100" kern="100" dirty="0">
                <a:effectLst/>
                <a:ea typeface="Aptos" panose="020B0004020202020204"/>
                <a:cs typeface="Times New Roman" panose="02020603050405020304" pitchFamily="18" charset="0"/>
              </a:rPr>
              <a:t>Technical conditions matter, but not enough to understand currency  </a:t>
            </a:r>
            <a:r>
              <a:rPr lang="en-US" sz="2100" kern="100" dirty="0" err="1">
                <a:effectLst/>
                <a:ea typeface="Aptos" panose="020B0004020202020204"/>
                <a:cs typeface="Times New Roman" panose="02020603050405020304" pitchFamily="18" charset="0"/>
              </a:rPr>
              <a:t>internationalisation</a:t>
            </a:r>
            <a:r>
              <a:rPr lang="en-US" sz="2100" kern="100" dirty="0">
                <a:effectLst/>
                <a:ea typeface="Aptos" panose="020B0004020202020204"/>
                <a:cs typeface="Times New Roman" panose="02020603050405020304" pitchFamily="18" charset="0"/>
              </a:rPr>
              <a:t>  </a:t>
            </a:r>
          </a:p>
          <a:p>
            <a:r>
              <a:rPr lang="en-US" sz="2100" kern="100" dirty="0">
                <a:effectLst/>
                <a:ea typeface="Aptos" panose="020B0004020202020204"/>
                <a:cs typeface="Times New Roman" panose="02020603050405020304" pitchFamily="18" charset="0"/>
              </a:rPr>
              <a:t>Political economy of currency internationalization – Must take account of the necessary domestic adjustments: ‘social trade-offs among competing domestic claims on finite public resources in a sustainable manner’ (</a:t>
            </a:r>
            <a:r>
              <a:rPr lang="en-US" sz="2000" kern="100" dirty="0">
                <a:effectLst/>
                <a:ea typeface="Aptos" panose="020B0004020202020204"/>
                <a:cs typeface="Times New Roman" panose="02020603050405020304" pitchFamily="18" charset="0"/>
              </a:rPr>
              <a:t>Germain &amp; Schwartz, 2017</a:t>
            </a:r>
            <a:r>
              <a:rPr lang="en-US" sz="2100" kern="100" dirty="0">
                <a:effectLst/>
                <a:ea typeface="Aptos" panose="020B0004020202020204"/>
                <a:cs typeface="Times New Roman" panose="02020603050405020304" pitchFamily="18" charset="0"/>
              </a:rPr>
              <a:t>)  </a:t>
            </a:r>
          </a:p>
          <a:p>
            <a:r>
              <a:rPr lang="en-US" sz="2100" kern="100" dirty="0">
                <a:ea typeface="Aptos" panose="020B0004020202020204"/>
                <a:cs typeface="Times New Roman" panose="02020603050405020304" pitchFamily="18" charset="0"/>
              </a:rPr>
              <a:t>E.g. generating/sustaining global demand so as to put currency into circulation on global markets on a net basis through an excess of imports or by lending – i.e., a current account deficit. </a:t>
            </a:r>
            <a:r>
              <a:rPr lang="en-US" sz="2100" kern="100" dirty="0">
                <a:effectLst/>
                <a:ea typeface="Aptos" panose="020B0004020202020204"/>
                <a:cs typeface="Times New Roman" panose="02020603050405020304" pitchFamily="18" charset="0"/>
              </a:rPr>
              <a:t>The means for providing global demand include financial intermediation and generation of financial assets</a:t>
            </a:r>
            <a:endParaRPr lang="en-US" sz="2100" kern="100" dirty="0">
              <a:ea typeface="Aptos" panose="020B0004020202020204"/>
              <a:cs typeface="Times New Roman" panose="02020603050405020304" pitchFamily="18" charset="0"/>
            </a:endParaRPr>
          </a:p>
          <a:p>
            <a:r>
              <a:rPr lang="en-US" sz="2100" kern="100" dirty="0">
                <a:ea typeface="Aptos" panose="020B0004020202020204"/>
                <a:cs typeface="Times New Roman" panose="02020603050405020304" pitchFamily="18" charset="0"/>
              </a:rPr>
              <a:t>Competition from imports may hurt jobs and businesses - Social trade-off: increased unemployment &amp; inequality as financial sector grows to service demands of currency internationalization</a:t>
            </a:r>
          </a:p>
          <a:p>
            <a:pPr marL="0" indent="0">
              <a:buNone/>
            </a:pPr>
            <a:endParaRPr lang="el-GR" dirty="0"/>
          </a:p>
        </p:txBody>
      </p:sp>
      <p:sp>
        <p:nvSpPr>
          <p:cNvPr id="4" name="Slide Number Placeholder 3">
            <a:extLst>
              <a:ext uri="{FF2B5EF4-FFF2-40B4-BE49-F238E27FC236}">
                <a16:creationId xmlns:a16="http://schemas.microsoft.com/office/drawing/2014/main" id="{6E6770E0-02D0-40BA-90A0-10783820B4B7}"/>
              </a:ext>
            </a:extLst>
          </p:cNvPr>
          <p:cNvSpPr>
            <a:spLocks noGrp="1"/>
          </p:cNvSpPr>
          <p:nvPr>
            <p:ph type="sldNum" sz="quarter" idx="12"/>
          </p:nvPr>
        </p:nvSpPr>
        <p:spPr/>
        <p:txBody>
          <a:bodyPr/>
          <a:lstStyle/>
          <a:p>
            <a:fld id="{98CBF5F9-E33C-48FA-94F9-17A04E2E63D8}" type="slidenum">
              <a:rPr lang="el-GR" smtClean="0">
                <a:solidFill>
                  <a:srgbClr val="000000"/>
                </a:solidFill>
              </a:rPr>
              <a:pPr/>
              <a:t>18</a:t>
            </a:fld>
            <a:endParaRPr lang="el-GR">
              <a:solidFill>
                <a:srgbClr val="000000"/>
              </a:solidFill>
            </a:endParaRPr>
          </a:p>
        </p:txBody>
      </p:sp>
    </p:spTree>
    <p:extLst>
      <p:ext uri="{BB962C8B-B14F-4D97-AF65-F5344CB8AC3E}">
        <p14:creationId xmlns:p14="http://schemas.microsoft.com/office/powerpoint/2010/main" val="2254220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062B-8B2B-4C66-8361-31C2EB06E5CE}"/>
              </a:ext>
            </a:extLst>
          </p:cNvPr>
          <p:cNvSpPr>
            <a:spLocks noGrp="1"/>
          </p:cNvSpPr>
          <p:nvPr>
            <p:ph type="title"/>
          </p:nvPr>
        </p:nvSpPr>
        <p:spPr>
          <a:xfrm>
            <a:off x="457200" y="277813"/>
            <a:ext cx="8229600" cy="630907"/>
          </a:xfrm>
        </p:spPr>
        <p:txBody>
          <a:bodyPr/>
          <a:lstStyle/>
          <a:p>
            <a:r>
              <a:rPr lang="en-US" sz="3600" b="1" dirty="0"/>
              <a:t>Prospects and alternatives</a:t>
            </a:r>
            <a:endParaRPr lang="el-GR" sz="3600" dirty="0"/>
          </a:p>
        </p:txBody>
      </p:sp>
      <p:sp>
        <p:nvSpPr>
          <p:cNvPr id="3" name="Content Placeholder 2">
            <a:extLst>
              <a:ext uri="{FF2B5EF4-FFF2-40B4-BE49-F238E27FC236}">
                <a16:creationId xmlns:a16="http://schemas.microsoft.com/office/drawing/2014/main" id="{95FB458E-8CC3-46CF-BD99-1BC02E09151D}"/>
              </a:ext>
            </a:extLst>
          </p:cNvPr>
          <p:cNvSpPr>
            <a:spLocks noGrp="1"/>
          </p:cNvSpPr>
          <p:nvPr>
            <p:ph idx="1"/>
          </p:nvPr>
        </p:nvSpPr>
        <p:spPr>
          <a:xfrm>
            <a:off x="457200" y="908720"/>
            <a:ext cx="8229600" cy="5222205"/>
          </a:xfrm>
        </p:spPr>
        <p:txBody>
          <a:bodyPr/>
          <a:lstStyle/>
          <a:p>
            <a:r>
              <a:rPr lang="en-US" sz="2300" b="1" dirty="0"/>
              <a:t>Adam </a:t>
            </a:r>
            <a:r>
              <a:rPr lang="en-US" sz="2300" b="1" dirty="0" err="1"/>
              <a:t>Tooze</a:t>
            </a:r>
            <a:r>
              <a:rPr lang="en-US" sz="2300" b="1" dirty="0"/>
              <a:t> - </a:t>
            </a:r>
            <a:r>
              <a:rPr lang="en-US" sz="2300" dirty="0"/>
              <a:t>‘the quality of a currency system is ultimately defined by the class relations that underpin it’ </a:t>
            </a:r>
          </a:p>
          <a:p>
            <a:pPr>
              <a:buFont typeface="Wingdings" panose="05000000000000000000" pitchFamily="2" charset="2"/>
              <a:buChar char="q"/>
            </a:pPr>
            <a:r>
              <a:rPr lang="en-US" sz="2300" b="1" dirty="0"/>
              <a:t> US &amp;‘Profit dollar’: ‘a promise of liquidity and a vehicle for outsized and unfettered capital accumulation’ </a:t>
            </a:r>
            <a:r>
              <a:rPr lang="en-US" sz="2300" dirty="0"/>
              <a:t>-  ‘</a:t>
            </a:r>
            <a:r>
              <a:rPr lang="en-US" sz="2300" dirty="0">
                <a:solidFill>
                  <a:srgbClr val="363737"/>
                </a:solidFill>
                <a:effectLst/>
                <a:ea typeface="Aptos" panose="020B0004020202020204"/>
              </a:rPr>
              <a:t>If in the era of Bretton Woods 2.0 (2000-2015) official (mainly China) reserve accumulation covered America’s balance of payments imbalance, it is now inflows of funds into US private assets, attracted by the dramatic dominance of American financial markets over all possible competitors’</a:t>
            </a:r>
          </a:p>
          <a:p>
            <a:pPr>
              <a:buFont typeface="Wingdings" panose="05000000000000000000" pitchFamily="2" charset="2"/>
              <a:buChar char="q"/>
            </a:pPr>
            <a:r>
              <a:rPr lang="en-US" sz="2300" b="1" kern="100" dirty="0">
                <a:uFill>
                  <a:solidFill>
                    <a:srgbClr val="000000"/>
                  </a:solidFill>
                </a:uFill>
                <a:cs typeface="Arial" panose="020B0604020202020204" pitchFamily="34" charset="0"/>
              </a:rPr>
              <a:t>Euro</a:t>
            </a:r>
            <a:r>
              <a:rPr lang="en-US" sz="2300" kern="100" dirty="0">
                <a:uFill>
                  <a:solidFill>
                    <a:srgbClr val="000000"/>
                  </a:solidFill>
                </a:uFill>
                <a:cs typeface="Arial" panose="020B0604020202020204" pitchFamily="34" charset="0"/>
              </a:rPr>
              <a:t> - Shifting balance of class forces, increasing inequality, rise of extreme Right wing politics will intensify pressure for strengthening the international role of Euro despite adjustment costs/lack of necessary conditions</a:t>
            </a:r>
          </a:p>
          <a:p>
            <a:pPr>
              <a:buFont typeface="Wingdings" panose="05000000000000000000" pitchFamily="2" charset="2"/>
              <a:buChar char="q"/>
            </a:pPr>
            <a:r>
              <a:rPr lang="en-US" sz="2300" b="1" dirty="0"/>
              <a:t>Eur. Parl. </a:t>
            </a:r>
            <a:r>
              <a:rPr lang="en-US" sz="2300" dirty="0"/>
              <a:t>-  ‘</a:t>
            </a:r>
            <a:r>
              <a:rPr lang="en-US" sz="2300" u="none" strike="noStrike" kern="100" dirty="0">
                <a:effectLst/>
                <a:uFill>
                  <a:solidFill>
                    <a:srgbClr val="000000"/>
                  </a:solidFill>
                </a:uFill>
                <a:ea typeface="Arial" panose="020B0604020202020204" pitchFamily="34" charset="0"/>
                <a:cs typeface="Arial" panose="020B0604020202020204" pitchFamily="34" charset="0"/>
              </a:rPr>
              <a:t>International currency status is not necessarily a binary variable but can be a matter of degree’ - </a:t>
            </a:r>
            <a:r>
              <a:rPr lang="en-US" sz="2000" u="none" strike="noStrike" kern="100" dirty="0">
                <a:effectLst/>
                <a:uFill>
                  <a:solidFill>
                    <a:srgbClr val="000000"/>
                  </a:solidFill>
                </a:uFill>
                <a:ea typeface="Arial" panose="020B0604020202020204" pitchFamily="34" charset="0"/>
                <a:cs typeface="Arial" panose="020B0604020202020204" pitchFamily="34" charset="0"/>
              </a:rPr>
              <a:t>(</a:t>
            </a:r>
            <a:r>
              <a:rPr lang="en-US" sz="2000" u="none" strike="noStrike" kern="100" dirty="0" err="1">
                <a:effectLst/>
                <a:uFill>
                  <a:solidFill>
                    <a:srgbClr val="000000"/>
                  </a:solidFill>
                </a:uFill>
                <a:ea typeface="Arial" panose="020B0604020202020204" pitchFamily="34" charset="0"/>
                <a:cs typeface="Arial" panose="020B0604020202020204" pitchFamily="34" charset="0"/>
              </a:rPr>
              <a:t>Eur.Parl</a:t>
            </a:r>
            <a:r>
              <a:rPr lang="en-US" sz="2000" u="none" strike="noStrike" kern="100" dirty="0">
                <a:effectLst/>
                <a:uFill>
                  <a:solidFill>
                    <a:srgbClr val="000000"/>
                  </a:solidFill>
                </a:uFill>
                <a:ea typeface="Arial" panose="020B0604020202020204" pitchFamily="34" charset="0"/>
                <a:cs typeface="Arial" panose="020B0604020202020204" pitchFamily="34" charset="0"/>
              </a:rPr>
              <a:t>. 2020)</a:t>
            </a:r>
            <a:endParaRPr lang="en-US" sz="2000" dirty="0"/>
          </a:p>
          <a:p>
            <a:pPr marL="0" indent="0">
              <a:buNone/>
            </a:pPr>
            <a:endParaRPr lang="en-US" sz="2200" dirty="0"/>
          </a:p>
          <a:p>
            <a:pPr>
              <a:buFont typeface="Wingdings" panose="05000000000000000000" pitchFamily="2" charset="2"/>
              <a:buChar char="q"/>
            </a:pPr>
            <a:endParaRPr lang="en-US" sz="2200" dirty="0">
              <a:solidFill>
                <a:srgbClr val="363737"/>
              </a:solidFill>
              <a:effectLst/>
              <a:ea typeface="Aptos" panose="020B0004020202020204"/>
            </a:endParaRPr>
          </a:p>
          <a:p>
            <a:pPr marL="0" indent="0">
              <a:buNone/>
            </a:pPr>
            <a:endParaRPr lang="en-US" sz="2200" dirty="0">
              <a:solidFill>
                <a:srgbClr val="363737"/>
              </a:solidFill>
              <a:effectLst/>
              <a:ea typeface="Aptos" panose="020B0004020202020204"/>
            </a:endParaRPr>
          </a:p>
          <a:p>
            <a:endParaRPr lang="el-GR" sz="2200" dirty="0"/>
          </a:p>
        </p:txBody>
      </p:sp>
      <p:sp>
        <p:nvSpPr>
          <p:cNvPr id="4" name="Slide Number Placeholder 3">
            <a:extLst>
              <a:ext uri="{FF2B5EF4-FFF2-40B4-BE49-F238E27FC236}">
                <a16:creationId xmlns:a16="http://schemas.microsoft.com/office/drawing/2014/main" id="{2C19CE3A-0124-43D8-B3FD-F2E5641198F0}"/>
              </a:ext>
            </a:extLst>
          </p:cNvPr>
          <p:cNvSpPr>
            <a:spLocks noGrp="1"/>
          </p:cNvSpPr>
          <p:nvPr>
            <p:ph type="sldNum" sz="quarter" idx="12"/>
          </p:nvPr>
        </p:nvSpPr>
        <p:spPr/>
        <p:txBody>
          <a:bodyPr/>
          <a:lstStyle/>
          <a:p>
            <a:fld id="{98CBF5F9-E33C-48FA-94F9-17A04E2E63D8}" type="slidenum">
              <a:rPr lang="el-GR" smtClean="0">
                <a:solidFill>
                  <a:srgbClr val="000000"/>
                </a:solidFill>
              </a:rPr>
              <a:pPr/>
              <a:t>19</a:t>
            </a:fld>
            <a:endParaRPr lang="el-GR">
              <a:solidFill>
                <a:srgbClr val="000000"/>
              </a:solidFill>
            </a:endParaRPr>
          </a:p>
        </p:txBody>
      </p:sp>
    </p:spTree>
    <p:extLst>
      <p:ext uri="{BB962C8B-B14F-4D97-AF65-F5344CB8AC3E}">
        <p14:creationId xmlns:p14="http://schemas.microsoft.com/office/powerpoint/2010/main" val="1350500257"/>
      </p:ext>
    </p:extLst>
  </p:cSld>
  <p:clrMapOvr>
    <a:masterClrMapping/>
  </p:clrMapOvr>
</p:sld>
</file>

<file path=ppt/theme/theme1.xml><?xml version="1.0" encoding="utf-8"?>
<a:theme xmlns:a="http://schemas.openxmlformats.org/drawingml/2006/main" name="Ρίγες">
  <a:themeElements>
    <a:clrScheme name="Ρίγες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Ρίγες">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Ρίγες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Ρίγες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Ρίγες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Ρίγες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Ρίγες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Ρίγες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Ρίγες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Ρίγες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Ρίγες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Ρίγες">
  <a:themeElements>
    <a:clrScheme name="Ρίγες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Ρίγες">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Ρίγες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Ρίγες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Ρίγες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Ρίγες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Ρίγες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Ρίγες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Ρίγες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Ρίγες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Ρίγες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4306</TotalTime>
  <Words>2465</Words>
  <Application>Microsoft Office PowerPoint</Application>
  <PresentationFormat>On-screen Show (4:3)</PresentationFormat>
  <Paragraphs>188</Paragraphs>
  <Slides>19</Slides>
  <Notes>7</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19</vt:i4>
      </vt:variant>
    </vt:vector>
  </HeadingPairs>
  <TitlesOfParts>
    <vt:vector size="29" baseType="lpstr">
      <vt:lpstr>Aptos</vt:lpstr>
      <vt:lpstr>Arial</vt:lpstr>
      <vt:lpstr>Calibri</vt:lpstr>
      <vt:lpstr>FreeSans</vt:lpstr>
      <vt:lpstr>Garamond</vt:lpstr>
      <vt:lpstr>Symbol</vt:lpstr>
      <vt:lpstr>Times New Roman</vt:lpstr>
      <vt:lpstr>Wingdings</vt:lpstr>
      <vt:lpstr>Ρίγες</vt:lpstr>
      <vt:lpstr>1_Ρίγες</vt:lpstr>
      <vt:lpstr>32nd Annual Workshop of the EuroMemo Group 10 - 12 September 2026 Oxford Brookes University   The implications of strengthening the international  role of the Euro      </vt:lpstr>
      <vt:lpstr>Outline</vt:lpstr>
      <vt:lpstr>The Euro – A mixed record</vt:lpstr>
      <vt:lpstr>Composite index of the international position of the euro (arithmetic average of the share of the euro in a broad range of indicators; percentages; at current &amp; constant Q4 2025 exchange rates) </vt:lpstr>
      <vt:lpstr>Snapshot of the international monetary system and countries’ shares of global GDP 2025 (%)</vt:lpstr>
      <vt:lpstr>Snapshot of the international monetary system and countries’ shares of global GDP 2025 (%)</vt:lpstr>
      <vt:lpstr>The Trump effect</vt:lpstr>
      <vt:lpstr>2025: Euro appreciation (2023=100)</vt:lpstr>
      <vt:lpstr>Dedollarisation – A gradual process</vt:lpstr>
      <vt:lpstr>Modest currency realignment - US$ resilience (annual NEER - weighted ave. of bilateral e-rate main trading partners) </vt:lpstr>
      <vt:lpstr>Strengthening the international role of the euro - The EU narrative</vt:lpstr>
      <vt:lpstr>The EU strategy for a strong euro</vt:lpstr>
      <vt:lpstr>When reality does not fit the theory - The EU does not fulfill the requirements  for a strong euro </vt:lpstr>
      <vt:lpstr>The Spanish proposal – EU joint debt</vt:lpstr>
      <vt:lpstr>The Spanish proposal – A non-starter? </vt:lpstr>
      <vt:lpstr>Costs of an internationally strong currency</vt:lpstr>
      <vt:lpstr>The European Parliament’s change of heart</vt:lpstr>
      <vt:lpstr>A contestation that goes beyond currency internationalisation</vt:lpstr>
      <vt:lpstr>Prospects and alternatives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Resistance against the    selling off of our      commons – The case of    Greece</dc:title>
  <dc:creator>Windows User</dc:creator>
  <cp:lastModifiedBy>Marica Frangakis</cp:lastModifiedBy>
  <cp:revision>364</cp:revision>
  <cp:lastPrinted>2018-07-08T08:45:23Z</cp:lastPrinted>
  <dcterms:created xsi:type="dcterms:W3CDTF">2011-08-07T15:39:51Z</dcterms:created>
  <dcterms:modified xsi:type="dcterms:W3CDTF">2026-09-25T10:31:48Z</dcterms:modified>
</cp:coreProperties>
</file>